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4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5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6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7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75" r:id="rId2"/>
    <p:sldId id="588" r:id="rId3"/>
    <p:sldId id="589" r:id="rId4"/>
    <p:sldId id="590" r:id="rId5"/>
    <p:sldId id="481" r:id="rId6"/>
    <p:sldId id="591" r:id="rId7"/>
    <p:sldId id="592" r:id="rId8"/>
    <p:sldId id="593" r:id="rId9"/>
    <p:sldId id="594" r:id="rId10"/>
    <p:sldId id="595" r:id="rId11"/>
    <p:sldId id="620" r:id="rId12"/>
    <p:sldId id="597" r:id="rId13"/>
    <p:sldId id="599" r:id="rId14"/>
    <p:sldId id="600" r:id="rId15"/>
    <p:sldId id="602" r:id="rId16"/>
    <p:sldId id="621" r:id="rId17"/>
    <p:sldId id="605" r:id="rId18"/>
    <p:sldId id="606" r:id="rId19"/>
    <p:sldId id="608" r:id="rId20"/>
    <p:sldId id="609" r:id="rId21"/>
    <p:sldId id="610" r:id="rId22"/>
    <p:sldId id="611" r:id="rId23"/>
    <p:sldId id="613" r:id="rId24"/>
    <p:sldId id="616" r:id="rId25"/>
    <p:sldId id="615" r:id="rId26"/>
    <p:sldId id="617" r:id="rId27"/>
    <p:sldId id="619" r:id="rId28"/>
    <p:sldId id="622" r:id="rId29"/>
    <p:sldId id="623" r:id="rId30"/>
    <p:sldId id="496" r:id="rId31"/>
    <p:sldId id="509" r:id="rId32"/>
    <p:sldId id="551" r:id="rId33"/>
    <p:sldId id="624" r:id="rId34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33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462"/>
    <a:srgbClr val="FFFFFF"/>
    <a:srgbClr val="C0504D"/>
    <a:srgbClr val="B03137"/>
    <a:srgbClr val="B1CE34"/>
    <a:srgbClr val="276DB6"/>
    <a:srgbClr val="0066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9" autoAdjust="0"/>
    <p:restoredTop sz="94707" autoAdjust="0"/>
  </p:normalViewPr>
  <p:slideViewPr>
    <p:cSldViewPr>
      <p:cViewPr varScale="1">
        <p:scale>
          <a:sx n="84" d="100"/>
          <a:sy n="84" d="100"/>
        </p:scale>
        <p:origin x="1056" y="58"/>
      </p:cViewPr>
      <p:guideLst>
        <p:guide orient="horz" pos="1933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15880922-699C-4F4F-9E22-4A13E1319457}" type="datetimeFigureOut">
              <a:rPr lang="fr-FR"/>
              <a:pPr>
                <a:defRPr/>
              </a:pPr>
              <a:t>28/04/2021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5ED1565-B188-4E85-9125-DF4387C55A2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8466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FDDEFA98-5ADB-484B-9AAB-AE748A005A49}" type="datetimeFigureOut">
              <a:rPr lang="fr-FR"/>
              <a:pPr>
                <a:defRPr/>
              </a:pPr>
              <a:t>28/04/2021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51E4CE4-7DE9-41C1-8D0F-8110127B37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4531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71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BB8FDBD-B5BB-47FC-A23B-09D0C1EBA0E9}" type="slidenum">
              <a:rPr lang="fr-FR" altLang="fr-FR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57822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582171-82FF-4AC0-BC0F-9A8B9F984679}" type="slidenum">
              <a:rPr lang="fr-FR" altLang="fr-FR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6419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602351-FF56-4FD4-B903-9692F9B1E363}" type="slidenum">
              <a:rPr lang="fr-FR" altLang="fr-FR" sz="13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fr-FR" altLang="fr-FR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4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757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55C13C7-B260-44E1-854F-212E1E46ACDE}" type="slidenum">
              <a:rPr lang="fr-FR" altLang="fr-FR" smtClean="0"/>
              <a:pPr/>
              <a:t>29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0114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2D0E43-902A-4511-B810-97EFD1306208}" type="slidenum">
              <a:rPr lang="fr-FR" altLang="fr-FR"/>
              <a:pPr>
                <a:spcBef>
                  <a:spcPct val="0"/>
                </a:spcBef>
              </a:pPr>
              <a:t>30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6982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1013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BE6186-53E4-41FB-8B80-59D4516C9A66}" type="slidenum">
              <a:rPr lang="fr-FR" altLang="fr-FR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5150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1054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78A609-8D70-40E6-8310-F654BBB56EB9}" type="slidenum">
              <a:rPr lang="fr-FR" altLang="fr-FR"/>
              <a:pPr>
                <a:spcBef>
                  <a:spcPct val="0"/>
                </a:spcBef>
              </a:pPr>
              <a:t>32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050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819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204473-8773-43B6-87C0-AF63EFD50E99}" type="slidenum">
              <a:rPr lang="fr-FR" altLang="fr-FR" smtClean="0"/>
              <a:pPr>
                <a:spcBef>
                  <a:spcPct val="0"/>
                </a:spcBef>
              </a:pPr>
              <a:t>33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19684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31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805488"/>
            <a:ext cx="723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018462"/>
          </a:solidFill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23528" y="1268761"/>
            <a:ext cx="7704856" cy="5184575"/>
          </a:xfrm>
          <a:prstGeom prst="rect">
            <a:avLst/>
          </a:prstGeom>
        </p:spPr>
        <p:txBody>
          <a:bodyPr/>
          <a:lstStyle>
            <a:lvl1pPr marL="0">
              <a:buNone/>
              <a:defRPr sz="2500" baseline="0">
                <a:solidFill>
                  <a:srgbClr val="B03137"/>
                </a:solidFill>
                <a:latin typeface="Helvetica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1890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93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83B56B8-9EAB-47C1-9C60-33996BF66D80}" type="datetimeFigureOut">
              <a:rPr lang="fr-FR"/>
              <a:pPr>
                <a:defRPr/>
              </a:pPr>
              <a:t>28/04/2021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6AAA9D3-07DA-4EC6-88FB-EBC3687A0FF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008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rdre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5805488"/>
            <a:ext cx="57983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4766"/>
            <a:ext cx="9144000" cy="1008112"/>
          </a:xfrm>
          <a:prstGeom prst="rect">
            <a:avLst/>
          </a:prstGeom>
          <a:solidFill>
            <a:srgbClr val="018462"/>
          </a:solidFill>
        </p:spPr>
        <p:txBody>
          <a:bodyPr anchor="ctr"/>
          <a:lstStyle>
            <a:lvl1pPr>
              <a:defRPr sz="2700" b="1" baseline="0">
                <a:solidFill>
                  <a:srgbClr val="FFFFFF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2"/>
            <a:ext cx="7920880" cy="5434175"/>
          </a:xfrm>
          <a:prstGeom prst="rect">
            <a:avLst/>
          </a:prstGeom>
        </p:spPr>
        <p:txBody>
          <a:bodyPr/>
          <a:lstStyle>
            <a:lvl1pPr marL="0" marR="0" indent="-27000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§"/>
              <a:tabLst/>
              <a:def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19403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rdre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82" y="5805488"/>
            <a:ext cx="57983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4766"/>
            <a:ext cx="9144000" cy="1008112"/>
          </a:xfrm>
          <a:prstGeom prst="rect">
            <a:avLst/>
          </a:prstGeom>
          <a:solidFill>
            <a:srgbClr val="018462"/>
          </a:solidFill>
        </p:spPr>
        <p:txBody>
          <a:bodyPr anchor="ctr"/>
          <a:lstStyle>
            <a:lvl1pPr>
              <a:defRPr sz="2700" b="1" baseline="0">
                <a:solidFill>
                  <a:srgbClr val="FFFFFF"/>
                </a:solidFill>
                <a:latin typeface="Helvetica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2"/>
            <a:ext cx="7920880" cy="5434175"/>
          </a:xfrm>
          <a:prstGeom prst="rect">
            <a:avLst/>
          </a:prstGeom>
        </p:spPr>
        <p:txBody>
          <a:bodyPr/>
          <a:lstStyle>
            <a:lvl1pPr marL="0" marR="0" indent="-27000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§"/>
              <a:tabLst/>
              <a:def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</a:defRPr>
            </a:lvl1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807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5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0184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6"/>
          <p:cNvSpPr>
            <a:spLocks noGrp="1"/>
          </p:cNvSpPr>
          <p:nvPr>
            <p:ph type="body" idx="1"/>
          </p:nvPr>
        </p:nvSpPr>
        <p:spPr bwMode="auto">
          <a:xfrm>
            <a:off x="628650" y="1341438"/>
            <a:ext cx="78867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568D350D-933C-4D51-8E65-09782817AB2F}" type="datetimeFigureOut">
              <a:rPr lang="fr-FR"/>
              <a:pPr>
                <a:defRPr/>
              </a:pPr>
              <a:t>28/04/2021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1785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F5344464-89CA-4FA2-A6D6-892E39D0DDE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B03137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4.xml"/><Relationship Id="rId7" Type="http://schemas.openxmlformats.org/officeDocument/2006/relationships/image" Target="../media/image21.jpe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6.xml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3" Type="http://schemas.openxmlformats.org/officeDocument/2006/relationships/tags" Target="../tags/tag21.xml"/><Relationship Id="rId21" Type="http://schemas.openxmlformats.org/officeDocument/2006/relationships/image" Target="../media/image9.png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10" Type="http://schemas.openxmlformats.org/officeDocument/2006/relationships/tags" Target="../tags/tag28.xml"/><Relationship Id="rId19" Type="http://schemas.openxmlformats.org/officeDocument/2006/relationships/tags" Target="../tags/tag37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Espace réservé du contenu 3"/>
          <p:cNvPicPr>
            <a:picLocks noGrp="1" noChangeAspect="1"/>
          </p:cNvPicPr>
          <p:nvPr>
            <p:ph idx="4294967295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6125" y="165100"/>
            <a:ext cx="5111750" cy="6673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287338" y="5100638"/>
            <a:ext cx="8569325" cy="1568450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37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Lutte contre les espèces invasives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Life CROAA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- étude de la répartition du 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Xénope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 Lisse 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- maîtrise des populations.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-11399"/>
            <a:ext cx="9144000" cy="1008112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Biodiversité</a:t>
            </a:r>
          </a:p>
        </p:txBody>
      </p:sp>
    </p:spTree>
    <p:extLst>
      <p:ext uri="{BB962C8B-B14F-4D97-AF65-F5344CB8AC3E}">
        <p14:creationId xmlns:p14="http://schemas.microsoft.com/office/powerpoint/2010/main" val="372507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297" y="908721"/>
            <a:ext cx="10581297" cy="5949280"/>
          </a:xfrm>
          <a:prstGeom prst="rect">
            <a:avLst/>
          </a:prstGeom>
        </p:spPr>
      </p:pic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287338" y="4725144"/>
            <a:ext cx="8569325" cy="1938992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37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« Territoire 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Engagé pour la </a:t>
            </a:r>
            <a:r>
              <a:rPr 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Nature 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avec la C.A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. Saumur Val de </a:t>
            </a:r>
            <a:r>
              <a:rPr lang="fr-FR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Loire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9 actions et 23 opérations (Restauration de 3 annexes hydrauliques et de 3 zones humides, 2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atlas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de biodiversité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communale 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et mise en place d’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écopâturage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</a:rPr>
              <a:t> sur 21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sites)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-11399"/>
            <a:ext cx="9144000" cy="1008112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Biodiversité</a:t>
            </a:r>
          </a:p>
        </p:txBody>
      </p:sp>
    </p:spTree>
    <p:extLst>
      <p:ext uri="{BB962C8B-B14F-4D97-AF65-F5344CB8AC3E}">
        <p14:creationId xmlns:p14="http://schemas.microsoft.com/office/powerpoint/2010/main" val="2683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53" y="764704"/>
            <a:ext cx="9179453" cy="611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323850" y="5313363"/>
            <a:ext cx="8424863" cy="954087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7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Accompagnement des collectivités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dans leur projet paysager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Paysages et Trame verte et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bleue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3239"/>
          <a:stretch>
            <a:fillRect/>
          </a:stretch>
        </p:blipFill>
        <p:spPr bwMode="auto">
          <a:xfrm>
            <a:off x="-128588" y="476250"/>
            <a:ext cx="9572626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198438" y="4868863"/>
            <a:ext cx="8639175" cy="1570037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7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Journées techniques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</a:rPr>
              <a:t>Des solutions concrètes apportées aux collectivités pour mettre en œuvre le développement durable</a:t>
            </a:r>
          </a:p>
        </p:txBody>
      </p:sp>
      <p:sp>
        <p:nvSpPr>
          <p:cNvPr id="6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732588" y="6381750"/>
            <a:ext cx="2411412" cy="3603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fr-FR" sz="2000" b="1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10" name="Titr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0" y="8262"/>
            <a:ext cx="9144000" cy="1008112"/>
          </a:xfrm>
          <a:prstGeom prst="rect">
            <a:avLst/>
          </a:prstGeom>
          <a:solidFill>
            <a:srgbClr val="0184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Eco-développement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>
            <p:custDataLst>
              <p:tags r:id="rId1"/>
            </p:custDataLst>
          </p:nvPr>
        </p:nvSpPr>
        <p:spPr>
          <a:xfrm>
            <a:off x="9493" y="1008112"/>
            <a:ext cx="9144001" cy="1076325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7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latin typeface="Arial" panose="020B0604020202020204" pitchFamily="34" charset="0"/>
              </a:rPr>
              <a:t>Concours Eco-trophée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Arial" panose="020B0604020202020204" pitchFamily="34" charset="0"/>
              </a:rPr>
              <a:t>Récompense des acteurs du territoire engagés dans des réalisations innovantes au service de l’environnement et des territoires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Eco-développement</a:t>
            </a:r>
            <a:endParaRPr lang="fr-FR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" y="2091618"/>
            <a:ext cx="9144000" cy="51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513" y="1008112"/>
            <a:ext cx="11422618" cy="5949280"/>
          </a:xfrm>
          <a:prstGeom prst="rect">
            <a:avLst/>
          </a:prstGeom>
        </p:spPr>
      </p:pic>
      <p:sp>
        <p:nvSpPr>
          <p:cNvPr id="25606" name="ZoneTexte 9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07950" y="1268413"/>
            <a:ext cx="9036050" cy="2123658"/>
          </a:xfrm>
          <a:custGeom>
            <a:avLst/>
            <a:gdLst>
              <a:gd name="T0" fmla="*/ 0 w 8640960"/>
              <a:gd name="T1" fmla="*/ 0 h 1656184"/>
              <a:gd name="T2" fmla="*/ 12084051 w 8640960"/>
              <a:gd name="T3" fmla="*/ 0 h 1656184"/>
              <a:gd name="T4" fmla="*/ 12084051 w 8640960"/>
              <a:gd name="T5" fmla="*/ 106740132 h 1656184"/>
              <a:gd name="T6" fmla="*/ 0 w 8640960"/>
              <a:gd name="T7" fmla="*/ 106740132 h 1656184"/>
              <a:gd name="T8" fmla="*/ 0 w 8640960"/>
              <a:gd name="T9" fmla="*/ 0 h 1656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0960"/>
              <a:gd name="T16" fmla="*/ 0 h 1656184"/>
              <a:gd name="T17" fmla="*/ 8640960 w 8640960"/>
              <a:gd name="T18" fmla="*/ 1656184 h 1656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dirty="0">
                <a:solidFill>
                  <a:schemeClr val="bg1"/>
                </a:solidFill>
              </a:rPr>
              <a:t>Des Tiers lieux pour de nouveaux modes de vie, plus sobres, solidaires et résilients</a:t>
            </a:r>
          </a:p>
          <a:p>
            <a:pPr eaLnBrk="1" hangingPunct="1"/>
            <a:r>
              <a:rPr lang="fr-FR" altLang="fr-FR" sz="2400" dirty="0" smtClean="0">
                <a:solidFill>
                  <a:schemeClr val="bg1"/>
                </a:solidFill>
              </a:rPr>
              <a:t>- Journée technique</a:t>
            </a:r>
          </a:p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- une vingtaine de tiers lieux </a:t>
            </a:r>
            <a:r>
              <a:rPr lang="fr-FR" altLang="fr-FR" sz="2400" dirty="0" smtClean="0">
                <a:solidFill>
                  <a:schemeClr val="bg1"/>
                </a:solidFill>
              </a:rPr>
              <a:t>formant </a:t>
            </a:r>
            <a:r>
              <a:rPr lang="fr-FR" altLang="fr-FR" sz="2400" dirty="0">
                <a:solidFill>
                  <a:schemeClr val="bg1"/>
                </a:solidFill>
              </a:rPr>
              <a:t>un réseau à l'échelle du Parc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Climat et énergie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482"/>
            <a:ext cx="9144000" cy="6071518"/>
          </a:xfrm>
          <a:prstGeom prst="rect">
            <a:avLst/>
          </a:prstGeom>
        </p:spPr>
      </p:pic>
      <p:sp>
        <p:nvSpPr>
          <p:cNvPr id="25606" name="ZoneTexte 9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07950" y="1268413"/>
            <a:ext cx="9036050" cy="1692771"/>
          </a:xfrm>
          <a:custGeom>
            <a:avLst/>
            <a:gdLst>
              <a:gd name="T0" fmla="*/ 0 w 8640960"/>
              <a:gd name="T1" fmla="*/ 0 h 1656184"/>
              <a:gd name="T2" fmla="*/ 12084051 w 8640960"/>
              <a:gd name="T3" fmla="*/ 0 h 1656184"/>
              <a:gd name="T4" fmla="*/ 12084051 w 8640960"/>
              <a:gd name="T5" fmla="*/ 106740132 h 1656184"/>
              <a:gd name="T6" fmla="*/ 0 w 8640960"/>
              <a:gd name="T7" fmla="*/ 106740132 h 1656184"/>
              <a:gd name="T8" fmla="*/ 0 w 8640960"/>
              <a:gd name="T9" fmla="*/ 0 h 1656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0960"/>
              <a:gd name="T16" fmla="*/ 0 h 1656184"/>
              <a:gd name="T17" fmla="*/ 8640960 w 8640960"/>
              <a:gd name="T18" fmla="*/ 1656184 h 1656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dirty="0"/>
              <a:t>Accompagnement d’un </a:t>
            </a:r>
            <a:r>
              <a:rPr lang="fr-FR" altLang="fr-FR" sz="2800" b="1" dirty="0" smtClean="0"/>
              <a:t>groupe de </a:t>
            </a:r>
            <a:r>
              <a:rPr lang="fr-FR" altLang="fr-FR" sz="2800" b="1" dirty="0"/>
              <a:t>restaurants </a:t>
            </a:r>
            <a:r>
              <a:rPr lang="fr-FR" altLang="fr-FR" sz="2800" b="1" dirty="0" smtClean="0"/>
              <a:t>collectifs vers </a:t>
            </a:r>
            <a:r>
              <a:rPr lang="fr-FR" altLang="fr-FR" sz="2800" b="1" dirty="0"/>
              <a:t>plus de produits locaux de </a:t>
            </a:r>
            <a:r>
              <a:rPr lang="fr-FR" altLang="fr-FR" sz="2800" b="1" dirty="0" smtClean="0"/>
              <a:t>qualité</a:t>
            </a:r>
          </a:p>
          <a:p>
            <a:pPr eaLnBrk="1" hangingPunct="1"/>
            <a:r>
              <a:rPr lang="fr-FR" altLang="fr-FR" sz="2400" dirty="0" smtClean="0"/>
              <a:t>- 8 établissements régulièrement </a:t>
            </a:r>
            <a:r>
              <a:rPr lang="fr-FR" altLang="fr-FR" sz="2400" dirty="0"/>
              <a:t>mobilisés</a:t>
            </a:r>
          </a:p>
          <a:p>
            <a:pPr eaLnBrk="1" hangingPunct="1"/>
            <a:r>
              <a:rPr lang="fr-FR" altLang="fr-FR" sz="2400" dirty="0" smtClean="0"/>
              <a:t>- 10 </a:t>
            </a:r>
            <a:r>
              <a:rPr lang="fr-FR" altLang="fr-FR" sz="2400" dirty="0"/>
              <a:t>producteurs concernés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Alimentation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:\compterendu\Comite Syndical\2014\photos\JT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8"/>
          <a:stretch>
            <a:fillRect/>
          </a:stretch>
        </p:blipFill>
        <p:spPr bwMode="auto">
          <a:xfrm>
            <a:off x="-107950" y="115888"/>
            <a:ext cx="925195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>
            <p:custDataLst>
              <p:tags r:id="rId2"/>
            </p:custDataLst>
          </p:nvPr>
        </p:nvSpPr>
        <p:spPr>
          <a:xfrm>
            <a:off x="25400" y="5476875"/>
            <a:ext cx="9017000" cy="892175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33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Urbanisme </a:t>
            </a:r>
            <a:r>
              <a:rPr lang="fr-FR" sz="2500" b="1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accompagnement des communes dans leur projet d’aménagement et leurs documents de planification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Urbanisme et cadre de vie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:\compterendu\Comite Syndical\2014\photos\publicité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>
            <p:custDataLst>
              <p:tags r:id="rId2"/>
            </p:custDataLst>
          </p:nvPr>
        </p:nvSpPr>
        <p:spPr>
          <a:xfrm>
            <a:off x="395288" y="5010150"/>
            <a:ext cx="8424862" cy="1355725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48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Publicité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700" dirty="0">
                <a:solidFill>
                  <a:schemeClr val="bg1"/>
                </a:solidFill>
                <a:latin typeface="Arial" panose="020B0604020202020204" pitchFamily="34" charset="0"/>
              </a:rPr>
              <a:t>Conseils aux acteurs économiques dans le choix de leur dispositif de signalétique/publicité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Urbanisme et cadre de vie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:\compterendu\Comite Syndical\2014\photos\Extérieur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>
            <p:custDataLst>
              <p:tags r:id="rId2"/>
            </p:custDataLst>
          </p:nvPr>
        </p:nvSpPr>
        <p:spPr>
          <a:xfrm>
            <a:off x="250825" y="4868863"/>
            <a:ext cx="8424863" cy="2000250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34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Marque Valeurs Parc naturel régional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54 hébergements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16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sorties accompagnées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4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restaurants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3 sites de visite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</a:rPr>
              <a:t>7 entreprises de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vannerie / 1 osiériculteur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1751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5081588"/>
            <a:ext cx="1233487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Tourisme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rural fragile et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menacé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patrimoines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remarquables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15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(la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initiative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régionale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label national</a:t>
            </a: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un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syndicat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mixte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concept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reconnu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altLang="fr-F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transféré</a:t>
            </a:r>
            <a:r>
              <a:rPr lang="en-GB" alt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en-GB" altLang="fr-FR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l’international</a:t>
            </a:r>
            <a:endParaRPr lang="en-GB" alt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69" y="1772816"/>
            <a:ext cx="3697288" cy="2454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810250"/>
            <a:ext cx="7842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GB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Qu’est-ce</a:t>
            </a:r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qu’un</a:t>
            </a:r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</a:rPr>
              <a:t> PNR ?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:\compterendu\Comite Syndical\2014\photos\DSC00667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0"/>
          <a:stretch>
            <a:fillRect/>
          </a:stretch>
        </p:blipFill>
        <p:spPr bwMode="auto">
          <a:xfrm>
            <a:off x="-107950" y="188913"/>
            <a:ext cx="92519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>
            <p:custDataLst>
              <p:tags r:id="rId2"/>
            </p:custDataLst>
          </p:nvPr>
        </p:nvSpPr>
        <p:spPr>
          <a:xfrm>
            <a:off x="190500" y="1197025"/>
            <a:ext cx="8655050" cy="1323975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7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Arial" panose="020B0604020202020204" pitchFamily="34" charset="0"/>
              </a:rPr>
              <a:t>Carnet de découvertes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dirty="0">
                <a:latin typeface="Arial" panose="020B0604020202020204" pitchFamily="34" charset="0"/>
              </a:rPr>
              <a:t>Promotion d’animations s’inscrivant dans un objectif de découverte des patrimoines</a:t>
            </a:r>
            <a:endParaRPr lang="fr-FR" sz="2600" b="1" dirty="0">
              <a:latin typeface="Arial" panose="020B0604020202020204" pitchFamily="34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Tourisme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:\compterendu\Comite Syndical\2014\photos\cetd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7"/>
          <a:stretch>
            <a:fillRect/>
          </a:stretch>
        </p:blipFill>
        <p:spPr bwMode="auto">
          <a:xfrm>
            <a:off x="0" y="188913"/>
            <a:ext cx="925195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>
            <p:custDataLst>
              <p:tags r:id="rId2"/>
            </p:custDataLst>
          </p:nvPr>
        </p:nvSpPr>
        <p:spPr>
          <a:xfrm>
            <a:off x="395288" y="1214090"/>
            <a:ext cx="8569325" cy="1292225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49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Charte européenne du tourisme durable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solidFill>
                  <a:schemeClr val="bg1"/>
                </a:solidFill>
                <a:latin typeface="Arial" panose="020B0604020202020204" pitchFamily="34" charset="0"/>
              </a:rPr>
              <a:t>Obtention du label visant un programme ambitieux en matière de tourisme durable pour le Parc et ses partenaires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Tourisme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:\compterendu\Comite Syndical\2014\photos\sentiers et circuits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404813"/>
            <a:ext cx="964723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>
            <p:custDataLst>
              <p:tags r:id="rId2"/>
            </p:custDataLst>
          </p:nvPr>
        </p:nvSpPr>
        <p:spPr>
          <a:xfrm>
            <a:off x="395288" y="1196752"/>
            <a:ext cx="8424862" cy="1292225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48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Sentiers et circuits des patrimoines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solidFill>
                  <a:schemeClr val="bg1"/>
                </a:solidFill>
                <a:latin typeface="Arial" panose="020B0604020202020204" pitchFamily="34" charset="0"/>
              </a:rPr>
              <a:t>Accompagnement des communes dans la mise en valeur d’itinéraires thématiques de découverte des patrimoines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Tourisme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287338" y="5300663"/>
            <a:ext cx="8569325" cy="1138237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54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chemeClr val="bg1"/>
                </a:solidFill>
                <a:latin typeface="Arial" panose="020B0604020202020204" pitchFamily="34" charset="0"/>
              </a:rPr>
              <a:t>Projet éducatif dans les établissements scolaires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solidFill>
                  <a:schemeClr val="bg1"/>
                </a:solidFill>
                <a:latin typeface="Arial" panose="020B0604020202020204" pitchFamily="34" charset="0"/>
              </a:rPr>
              <a:t>5 000 enfants concernés chaque année par des projets de fond encadrés par des structures éducatives partenaires</a:t>
            </a:r>
          </a:p>
        </p:txBody>
      </p:sp>
      <p:sp>
        <p:nvSpPr>
          <p:cNvPr id="4" name="Titr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10081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mtClean="0"/>
              <a:t>Tourisme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358"/>
            <a:ext cx="9144000" cy="6094476"/>
          </a:xfrm>
          <a:prstGeom prst="rect">
            <a:avLst/>
          </a:prstGeom>
        </p:spPr>
      </p:pic>
      <p:sp>
        <p:nvSpPr>
          <p:cNvPr id="39939" name="Picture 2" descr="P:\compterendu\Comite Syndical\2014\photos\MdP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76250"/>
            <a:ext cx="9828213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" name="ZoneTexte 9"/>
          <p:cNvSpPr txBox="1"/>
          <p:nvPr>
            <p:custDataLst>
              <p:tags r:id="rId3"/>
            </p:custDataLst>
          </p:nvPr>
        </p:nvSpPr>
        <p:spPr>
          <a:xfrm>
            <a:off x="360363" y="5065713"/>
            <a:ext cx="8820150" cy="1676400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54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Arial" panose="020B0604020202020204" pitchFamily="34" charset="0"/>
              </a:rPr>
              <a:t>Maison du Parc à Montsoreau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Arial" panose="020B0604020202020204" pitchFamily="34" charset="0"/>
              </a:rPr>
              <a:t>Un lieu d’accueil et d’expositions gratuit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Arial" panose="020B0604020202020204" pitchFamily="34" charset="0"/>
              </a:rPr>
              <a:t>Un guichet mutualisé avec l’Office de tourisme du Saumurois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dirty="0">
                <a:latin typeface="Arial" panose="020B0604020202020204" pitchFamily="34" charset="0"/>
              </a:rPr>
              <a:t>Des expositions et des animations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Culture et patrimoine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820"/>
            <a:ext cx="9144000" cy="6085180"/>
          </a:xfrm>
          <a:prstGeom prst="rect">
            <a:avLst/>
          </a:prstGeom>
        </p:spPr>
      </p:pic>
      <p:sp>
        <p:nvSpPr>
          <p:cNvPr id="38917" name="ZoneTexte 9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187450" y="2420888"/>
            <a:ext cx="7826375" cy="1292662"/>
          </a:xfrm>
          <a:custGeom>
            <a:avLst/>
            <a:gdLst>
              <a:gd name="T0" fmla="*/ 0 w 8640960"/>
              <a:gd name="T1" fmla="*/ 0 h 1656184"/>
              <a:gd name="T2" fmla="*/ 2983183 w 8640960"/>
              <a:gd name="T3" fmla="*/ 0 h 1656184"/>
              <a:gd name="T4" fmla="*/ 2983183 w 8640960"/>
              <a:gd name="T5" fmla="*/ 178684711 h 1656184"/>
              <a:gd name="T6" fmla="*/ 0 w 8640960"/>
              <a:gd name="T7" fmla="*/ 178684711 h 1656184"/>
              <a:gd name="T8" fmla="*/ 0 w 8640960"/>
              <a:gd name="T9" fmla="*/ 0 h 1656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0960"/>
              <a:gd name="T16" fmla="*/ 0 h 1656184"/>
              <a:gd name="T17" fmla="*/ 8640960 w 8640960"/>
              <a:gd name="T18" fmla="*/ 1656184 h 1656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rgbClr val="BFBFBF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dirty="0">
                <a:solidFill>
                  <a:schemeClr val="bg1"/>
                </a:solidFill>
              </a:rPr>
              <a:t>Création de spectacles</a:t>
            </a:r>
          </a:p>
          <a:p>
            <a:pPr eaLnBrk="1" hangingPunct="1"/>
            <a:r>
              <a:rPr lang="fr-FR" altLang="fr-FR" sz="2500" dirty="0" smtClean="0">
                <a:solidFill>
                  <a:schemeClr val="bg1"/>
                </a:solidFill>
              </a:rPr>
              <a:t>Gratuit </a:t>
            </a:r>
            <a:r>
              <a:rPr lang="fr-FR" altLang="fr-FR" sz="2500" dirty="0">
                <a:solidFill>
                  <a:schemeClr val="bg1"/>
                </a:solidFill>
              </a:rPr>
              <a:t>pour les collectivités engagées dans un projet lié au </a:t>
            </a:r>
            <a:r>
              <a:rPr lang="fr-FR" altLang="fr-FR" sz="2500" dirty="0" smtClean="0">
                <a:solidFill>
                  <a:schemeClr val="bg1"/>
                </a:solidFill>
              </a:rPr>
              <a:t>climat</a:t>
            </a:r>
            <a:endParaRPr lang="fr-FR" altLang="fr-FR" sz="2500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Culture et patrimoine</a:t>
            </a:r>
            <a:endParaRPr 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:\compterendu\Comite Syndical\2014\photos\expo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7"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ZoneTexte 9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03238" y="1232718"/>
            <a:ext cx="8137525" cy="5400675"/>
          </a:xfrm>
          <a:custGeom>
            <a:avLst/>
            <a:gdLst>
              <a:gd name="T0" fmla="*/ 0 w 8640960"/>
              <a:gd name="T1" fmla="*/ 0 h 1656184"/>
              <a:gd name="T2" fmla="*/ 4204292 w 8640960"/>
              <a:gd name="T3" fmla="*/ 0 h 1656184"/>
              <a:gd name="T4" fmla="*/ 4204292 w 8640960"/>
              <a:gd name="T5" fmla="*/ 2147483647 h 1656184"/>
              <a:gd name="T6" fmla="*/ 0 w 8640960"/>
              <a:gd name="T7" fmla="*/ 2147483647 h 1656184"/>
              <a:gd name="T8" fmla="*/ 0 w 8640960"/>
              <a:gd name="T9" fmla="*/ 0 h 1656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0960"/>
              <a:gd name="T16" fmla="*/ 0 h 1656184"/>
              <a:gd name="T17" fmla="*/ 8640960 w 8640960"/>
              <a:gd name="T18" fmla="*/ 1656184 h 1656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rgbClr val="D9D9D9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dirty="0">
                <a:latin typeface="Helvetica" panose="020B0604020202030204" pitchFamily="34" charset="0"/>
              </a:rPr>
              <a:t>Création d’expositions mises à disposition gratuitement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latin typeface="Helvetica" panose="020B0604020202030204" pitchFamily="34" charset="0"/>
              </a:rPr>
              <a:t> </a:t>
            </a:r>
            <a:r>
              <a:rPr lang="fr-FR" altLang="fr-FR" sz="2200" b="1" dirty="0">
                <a:latin typeface="Helvetica" panose="020B0604020202030204" pitchFamily="34" charset="0"/>
              </a:rPr>
              <a:t>Orchidées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200" b="1" dirty="0">
                <a:latin typeface="Helvetica" panose="020B0604020202030204" pitchFamily="34" charset="0"/>
              </a:rPr>
              <a:t> Lavoirs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200" b="1" dirty="0">
                <a:latin typeface="Helvetica" panose="020B0604020202030204" pitchFamily="34" charset="0"/>
              </a:rPr>
              <a:t> Chauves-souris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200" b="1" dirty="0">
                <a:latin typeface="Helvetica" panose="020B0604020202030204" pitchFamily="34" charset="0"/>
              </a:rPr>
              <a:t> Maisons passives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200" b="1" dirty="0">
                <a:latin typeface="Helvetica" panose="020B0604020202030204" pitchFamily="34" charset="0"/>
              </a:rPr>
              <a:t> Mon domicile adoré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200" b="1" dirty="0">
                <a:latin typeface="Helvetica" panose="020B0604020202030204" pitchFamily="34" charset="0"/>
              </a:rPr>
              <a:t> Ceux qui nous nourrissent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200" b="1" dirty="0">
                <a:latin typeface="Helvetica" panose="020B0604020202030204" pitchFamily="34" charset="0"/>
              </a:rPr>
              <a:t> Destination 2050</a:t>
            </a:r>
          </a:p>
          <a:p>
            <a:pPr eaLnBrk="1" hangingPunct="1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fr-FR" altLang="fr-FR" sz="2200" b="1" dirty="0">
                <a:latin typeface="Helvetica" panose="020B0604020202030204" pitchFamily="34" charset="0"/>
              </a:rPr>
              <a:t> Exposition de présentation du Parc</a:t>
            </a:r>
          </a:p>
          <a:p>
            <a:pPr eaLnBrk="1" hangingPunct="1"/>
            <a:endParaRPr lang="fr-FR" altLang="fr-FR" sz="2000" dirty="0">
              <a:latin typeface="Helvetica" panose="020B0604020202030204" pitchFamily="34" charset="0"/>
            </a:endParaRPr>
          </a:p>
          <a:p>
            <a:pPr eaLnBrk="1" hangingPunct="1"/>
            <a:endParaRPr lang="fr-FR" altLang="fr-FR" sz="2000" dirty="0">
              <a:latin typeface="Helvetica" panose="020B0604020202030204" pitchFamily="34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Culture et patrimoine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8408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Picture 2" descr="P:\compterendu\Comite Syndical\2014\photos\PNR1203A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6035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3014" name="ZoneTexte 7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7950" y="4954588"/>
            <a:ext cx="8856663" cy="1262062"/>
          </a:xfrm>
          <a:custGeom>
            <a:avLst/>
            <a:gdLst>
              <a:gd name="T0" fmla="*/ 0 w 8640960"/>
              <a:gd name="T1" fmla="*/ 0 h 1656184"/>
              <a:gd name="T2" fmla="*/ 11616499 w 8640960"/>
              <a:gd name="T3" fmla="*/ 0 h 1656184"/>
              <a:gd name="T4" fmla="*/ 11616499 w 8640960"/>
              <a:gd name="T5" fmla="*/ 63491 h 1656184"/>
              <a:gd name="T6" fmla="*/ 0 w 8640960"/>
              <a:gd name="T7" fmla="*/ 63491 h 1656184"/>
              <a:gd name="T8" fmla="*/ 0 w 8640960"/>
              <a:gd name="T9" fmla="*/ 0 h 1656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40960"/>
              <a:gd name="T16" fmla="*/ 0 h 1656184"/>
              <a:gd name="T17" fmla="*/ 8640960 w 8640960"/>
              <a:gd name="T18" fmla="*/ 1656184 h 1656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rgbClr val="BFBFB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dirty="0" smtClean="0">
                <a:solidFill>
                  <a:schemeClr val="bg1"/>
                </a:solidFill>
                <a:latin typeface="Helvetica" panose="020B0604020202030204" pitchFamily="34" charset="0"/>
              </a:rPr>
              <a:t>Réseaux des Ambassadeurs</a:t>
            </a:r>
            <a:endParaRPr lang="fr-FR" altLang="fr-FR" sz="2800" b="1" dirty="0">
              <a:solidFill>
                <a:schemeClr val="bg1"/>
              </a:solidFill>
              <a:latin typeface="Helvetica" panose="020B0604020202030204" pitchFamily="34" charset="0"/>
            </a:endParaRPr>
          </a:p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Helvetica" panose="020B0604020202030204" pitchFamily="34" charset="0"/>
              </a:rPr>
              <a:t>153 personnes bénévoles en contact régulier avec le public</a:t>
            </a:r>
          </a:p>
          <a:p>
            <a:pPr eaLnBrk="1" hangingPunct="1"/>
            <a:r>
              <a:rPr lang="fr-FR" altLang="fr-FR" sz="2400" b="1" dirty="0">
                <a:solidFill>
                  <a:schemeClr val="bg1"/>
                </a:solidFill>
                <a:latin typeface="Helvetica" panose="020B0604020202030204" pitchFamily="34" charset="0"/>
              </a:rPr>
              <a:t>Un réseau pour communiquer sur le Parc et ses actions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 dirty="0" smtClean="0"/>
              <a:t>Culture et patrimoine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6840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18462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6600" b="1" dirty="0" smtClean="0">
                <a:latin typeface="Arial" panose="020B0604020202020204" pitchFamily="34" charset="0"/>
                <a:ea typeface="Helvetica" panose="020B0604020202030204" pitchFamily="34" charset="0"/>
                <a:cs typeface="Arial" panose="020B0604020202020204" pitchFamily="34" charset="0"/>
              </a:rPr>
              <a:t>Projet de charte</a:t>
            </a:r>
          </a:p>
          <a:p>
            <a:r>
              <a:rPr lang="fr-FR" altLang="fr-FR" sz="6600" b="1" dirty="0" smtClean="0">
                <a:latin typeface="Arial" panose="020B0604020202020204" pitchFamily="34" charset="0"/>
                <a:ea typeface="Helvetica" panose="020B0604020202030204" pitchFamily="34" charset="0"/>
                <a:cs typeface="Arial" panose="020B0604020202020204" pitchFamily="34" charset="0"/>
              </a:rPr>
              <a:t>2023-2038</a:t>
            </a:r>
            <a:r>
              <a:rPr lang="fr-FR" altLang="fr-FR" dirty="0" smtClean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rPr>
              <a:t/>
            </a:r>
            <a:br>
              <a:rPr lang="fr-FR" altLang="fr-FR" dirty="0" smtClean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rPr>
            </a:br>
            <a:r>
              <a:rPr lang="fr-FR" altLang="fr-FR" dirty="0" smtClean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rPr>
              <a:t/>
            </a:r>
            <a:br>
              <a:rPr lang="fr-FR" altLang="fr-FR" dirty="0" smtClean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rPr>
            </a:br>
            <a:r>
              <a:rPr lang="fr-FR" altLang="fr-FR" dirty="0" smtClean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rPr>
              <a:t/>
            </a:r>
            <a:br>
              <a:rPr lang="fr-FR" altLang="fr-FR" dirty="0" smtClean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rPr>
            </a:br>
            <a:endParaRPr lang="fr-FR" altLang="fr-FR" dirty="0" smtClean="0">
              <a:latin typeface="Helvetica" panose="020B0604020202030204" pitchFamily="34" charset="0"/>
              <a:ea typeface="Helvetica" panose="020B0604020202030204" pitchFamily="34" charset="0"/>
              <a:cs typeface="Helvetica" panose="020B0604020202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06" y="4437112"/>
            <a:ext cx="142398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r>
              <a:rPr lang="fr-FR" alt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Stratégie politique</a:t>
            </a:r>
          </a:p>
        </p:txBody>
      </p:sp>
      <p:sp>
        <p:nvSpPr>
          <p:cNvPr id="74755" name="ZoneTexte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613" y="1340768"/>
            <a:ext cx="8620125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FR" altLang="fr-FR" sz="2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Un fil conducteur : La </a:t>
            </a:r>
            <a:r>
              <a:rPr lang="fr-FR" altLang="fr-FR" sz="2000" b="1" dirty="0">
                <a:solidFill>
                  <a:srgbClr val="C00000"/>
                </a:solidFill>
                <a:latin typeface="Arial" panose="020B0604020202020204" pitchFamily="34" charset="0"/>
              </a:rPr>
              <a:t>Loire, mère des paysages </a:t>
            </a:r>
          </a:p>
          <a:p>
            <a:endParaRPr lang="fr-FR" altLang="fr-FR" sz="700" dirty="0">
              <a:latin typeface="Arial" panose="020B0604020202020204" pitchFamily="34" charset="0"/>
            </a:endParaRPr>
          </a:p>
          <a:p>
            <a:r>
              <a:rPr lang="fr-FR" altLang="fr-FR" sz="2000" b="1" dirty="0">
                <a:solidFill>
                  <a:srgbClr val="018462"/>
                </a:solidFill>
                <a:latin typeface="Arial" panose="020B0604020202020204" pitchFamily="34" charset="0"/>
              </a:rPr>
              <a:t>I - Contexte 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a - Dérèglement global, impact local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b - À la source du projet, la concertation</a:t>
            </a:r>
          </a:p>
          <a:p>
            <a:endParaRPr lang="fr-FR" altLang="fr-FR" sz="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altLang="fr-FR" sz="2000" b="1" dirty="0">
                <a:solidFill>
                  <a:srgbClr val="018462"/>
                </a:solidFill>
                <a:latin typeface="Arial" panose="020B0604020202020204" pitchFamily="34" charset="0"/>
              </a:rPr>
              <a:t>II - Ambition 2038 : un territoire ligérien vivant et de haute qualité</a:t>
            </a:r>
          </a:p>
          <a:p>
            <a:endParaRPr lang="fr-FR" altLang="fr-FR" sz="700" dirty="0">
              <a:solidFill>
                <a:srgbClr val="018462"/>
              </a:solidFill>
              <a:latin typeface="Arial" panose="020B0604020202020204" pitchFamily="34" charset="0"/>
            </a:endParaRPr>
          </a:p>
          <a:p>
            <a:r>
              <a:rPr lang="fr-FR" altLang="fr-FR" sz="2000" b="1" dirty="0">
                <a:solidFill>
                  <a:srgbClr val="018462"/>
                </a:solidFill>
                <a:latin typeface="Arial" panose="020B0604020202020204" pitchFamily="34" charset="0"/>
              </a:rPr>
              <a:t>III - Objectifs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a - Accompagner l'évolution des paysages et renforcer la qualité du cadre de vie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b - Faire du Parc un territoire à biodiversité positive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c - Adapter le territoire pour préserver la ressource en eau 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d - Concourir à une économie de proximité et pérenne</a:t>
            </a:r>
          </a:p>
          <a:p>
            <a:endParaRPr lang="fr-FR" altLang="fr-FR" sz="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altLang="fr-FR" sz="2000" b="1" dirty="0">
                <a:solidFill>
                  <a:srgbClr val="018462"/>
                </a:solidFill>
                <a:latin typeface="Arial" panose="020B0604020202020204" pitchFamily="34" charset="0"/>
              </a:rPr>
              <a:t>IV - Méthode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a - Diffuser l’expertise du Parc et mutualiser les ingénieries 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b - Partager les connaissances pour passer à l’acte </a:t>
            </a:r>
          </a:p>
          <a:p>
            <a:pPr lvl="1"/>
            <a:r>
              <a:rPr lang="fr-FR" alt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c - Construire une gouvernance territoriale partagée</a:t>
            </a:r>
          </a:p>
        </p:txBody>
      </p:sp>
    </p:spTree>
    <p:extLst>
      <p:ext uri="{BB962C8B-B14F-4D97-AF65-F5344CB8AC3E}">
        <p14:creationId xmlns:p14="http://schemas.microsoft.com/office/powerpoint/2010/main" val="23012729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8534" y="1628800"/>
            <a:ext cx="6195466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0" y="1412776"/>
            <a:ext cx="7704856" cy="5184575"/>
          </a:xfrm>
        </p:spPr>
        <p:txBody>
          <a:bodyPr/>
          <a:lstStyle/>
          <a:p>
            <a:pPr eaLnBrk="1" hangingPunct="1">
              <a:spcBef>
                <a:spcPts val="12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</a:t>
            </a:r>
            <a:r>
              <a:rPr lang="fr-FR" altLang="fr-F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(plus de </a:t>
            </a: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projets à l’étude)</a:t>
            </a:r>
            <a:endParaRPr lang="fr-FR" altLang="fr-F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fr-FR" altLang="fr-F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Régions, </a:t>
            </a:r>
            <a:endParaRPr lang="fr-FR" altLang="fr-FR" sz="2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Départements,</a:t>
            </a:r>
            <a:endParaRPr lang="fr-FR" altLang="fr-F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millions d’hectares</a:t>
            </a:r>
          </a:p>
          <a:p>
            <a:pPr eaLnBrk="1" hangingPunct="1">
              <a:spcBef>
                <a:spcPts val="12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16,5% </a:t>
            </a:r>
            <a:r>
              <a:rPr lang="fr-FR" altLang="fr-F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</a:t>
            </a:r>
            <a:endParaRPr lang="fr-FR" altLang="fr-F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 </a:t>
            </a:r>
            <a:r>
              <a:rPr lang="fr-FR" altLang="fr-FR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millions </a:t>
            </a: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d’habitants</a:t>
            </a:r>
          </a:p>
          <a:p>
            <a:pPr eaLnBrk="1" hangingPunct="1">
              <a:spcBef>
                <a:spcPts val="12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altLang="fr-FR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2230 agents</a:t>
            </a:r>
            <a:endParaRPr lang="fr-FR" altLang="fr-F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</a:rPr>
              <a:t>Les  PNR </a:t>
            </a:r>
            <a:r>
              <a:rPr lang="en-GB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10080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 4 vocations de la charte</a:t>
            </a:r>
            <a:endParaRPr lang="fr-FR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8313" y="1341438"/>
            <a:ext cx="7848600" cy="492897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ts val="1800"/>
              </a:spcBef>
              <a:spcAft>
                <a:spcPts val="3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VOCATION </a:t>
            </a:r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</a:t>
            </a:r>
            <a:r>
              <a:rPr lang="fr-FR" sz="24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(TRANSVERSALE) : </a:t>
            </a:r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Animer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collectivement la </a:t>
            </a:r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charte par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l’engagement </a:t>
            </a:r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citoyen</a:t>
            </a:r>
            <a:b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et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les synergies territoriales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Partager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les connaissances et les pratiques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Promouvoir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une gouvernance territoriale </a:t>
            </a: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partagée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fr-FR" sz="2000" kern="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VOCATION 2 : Préserver les richesses patrimoniales et transmettre ces biens communs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Optimiser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la gestion durable de l’eau, des sols et sous-sols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Affirmer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un territoire à haute valeur naturelle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Anticiper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l’évolution des </a:t>
            </a: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paysages</a:t>
            </a:r>
            <a:endParaRPr lang="fr-FR" sz="2000" kern="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288" y="1196975"/>
            <a:ext cx="8208962" cy="337566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ts val="1800"/>
              </a:spcBef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VOCATION </a:t>
            </a:r>
            <a:r>
              <a:rPr lang="fr-FR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 :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Impulser et soutenir de nouveaux modèles économiques 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 startAt="6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Encourager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la transition écologique et sociétale des activités</a:t>
            </a:r>
          </a:p>
          <a:p>
            <a:pPr marL="457200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Accélérer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la transition alimentaire et </a:t>
            </a: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agricole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 startAt="6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Reconnaître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la forêt et la filière bois comme vecteurs de développement local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 startAt="6"/>
              <a:defRPr/>
            </a:pP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Revendiquer </a:t>
            </a:r>
            <a:r>
              <a:rPr lang="fr-FR" sz="2000" kern="0" dirty="0">
                <a:latin typeface="Arial" panose="020B0604020202020204" pitchFamily="34" charset="0"/>
                <a:ea typeface="Times New Roman" panose="02020603050405020304" pitchFamily="18" charset="0"/>
              </a:rPr>
              <a:t>une destination touristique durable et </a:t>
            </a:r>
            <a:r>
              <a:rPr lang="fr-FR" sz="2000" kern="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singulière</a:t>
            </a:r>
            <a:endParaRPr lang="fr-FR" sz="2000" kern="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0355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008063"/>
          </a:xfrm>
        </p:spPr>
        <p:txBody>
          <a:bodyPr/>
          <a:lstStyle/>
          <a:p>
            <a:endParaRPr lang="fr-FR" altLang="fr-FR" smtClean="0"/>
          </a:p>
        </p:txBody>
      </p:sp>
      <p:sp>
        <p:nvSpPr>
          <p:cNvPr id="7" name="Titre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rgbClr val="0184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4 vocations de la charte</a:t>
            </a:r>
            <a:endParaRPr lang="fr-FR" cap="all" dirty="0"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8313" y="1341438"/>
            <a:ext cx="7848600" cy="38758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8638" algn="l"/>
                <a:tab pos="2509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ts val="2400"/>
              </a:spcBef>
              <a:spcAft>
                <a:spcPts val="3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VOCATION </a:t>
            </a:r>
            <a:r>
              <a:rPr lang="fr-FR" sz="2400" b="1" dirty="0" smtClean="0">
                <a:solidFill>
                  <a:srgbClr val="C00000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 : </a:t>
            </a:r>
            <a:r>
              <a:rPr lang="fr-FR" sz="2400" b="1" dirty="0">
                <a:solidFill>
                  <a:srgbClr val="C00000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Anticiper les mutations territoriales pour réinventer l’aménagement</a:t>
            </a:r>
            <a:endParaRPr lang="fr-FR" dirty="0">
              <a:solidFill>
                <a:srgbClr val="C00000"/>
              </a:solidFill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Bef>
                <a:spcPts val="3000"/>
              </a:spcBef>
              <a:spcAft>
                <a:spcPts val="600"/>
              </a:spcAft>
              <a:buFont typeface="+mj-lt"/>
              <a:buAutoNum type="arabicPeriod" startAt="10"/>
              <a:defRPr/>
            </a:pPr>
            <a:r>
              <a:rPr lang="fr-FR" sz="2000" kern="0" dirty="0" smtClean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S’adapter </a:t>
            </a:r>
            <a:r>
              <a:rPr lang="fr-FR" sz="20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changement climatique</a:t>
            </a:r>
          </a:p>
          <a:p>
            <a:pPr marL="457200" indent="-457200">
              <a:lnSpc>
                <a:spcPct val="107000"/>
              </a:lnSpc>
              <a:spcBef>
                <a:spcPts val="3000"/>
              </a:spcBef>
              <a:spcAft>
                <a:spcPts val="600"/>
              </a:spcAft>
              <a:buFont typeface="+mj-lt"/>
              <a:buAutoNum type="arabicPeriod" startAt="10"/>
              <a:defRPr/>
            </a:pPr>
            <a:r>
              <a:rPr lang="fr-FR" sz="2000" kern="0" dirty="0" smtClean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Rester </a:t>
            </a:r>
            <a:r>
              <a:rPr lang="fr-FR" sz="20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territoire à énergie </a:t>
            </a:r>
            <a:r>
              <a:rPr lang="fr-FR" sz="2000" kern="0" dirty="0" smtClean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positive bas carbone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 startAt="10"/>
              <a:defRPr/>
            </a:pPr>
            <a:r>
              <a:rPr lang="fr-FR" sz="2000" kern="0" dirty="0" smtClean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Faire </a:t>
            </a:r>
            <a:r>
              <a:rPr lang="fr-FR" sz="20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transition sociétale et de l’identité patrimoniale le socle des politiques d’aménagement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+mj-lt"/>
              <a:buAutoNum type="arabicPeriod" startAt="10"/>
              <a:defRPr/>
            </a:pPr>
            <a:r>
              <a:rPr lang="fr-FR" sz="2000" kern="0" dirty="0" smtClean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Adapter </a:t>
            </a:r>
            <a:r>
              <a:rPr lang="fr-FR" sz="2000" kern="0" dirty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l’architecture et l’urbanisme aux </a:t>
            </a:r>
            <a:r>
              <a:rPr lang="fr-FR" sz="2000" kern="0" dirty="0" smtClean="0"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mutations</a:t>
            </a:r>
            <a:endParaRPr lang="fr-FR" sz="2000" kern="0" dirty="0"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1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008063"/>
          </a:xfrm>
        </p:spPr>
        <p:txBody>
          <a:bodyPr/>
          <a:lstStyle/>
          <a:p>
            <a:endParaRPr lang="fr-FR" altLang="fr-FR" smtClean="0"/>
          </a:p>
        </p:txBody>
      </p:sp>
      <p:sp>
        <p:nvSpPr>
          <p:cNvPr id="6" name="Titre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rgbClr val="0184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cap="all" smtClean="0">
                <a:ea typeface="+mj-ea"/>
              </a:rPr>
              <a:t>Les 4 VOCATIONS de la Charte du PNR</a:t>
            </a:r>
            <a:endParaRPr lang="fr-FR" cap="all" dirty="0"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r>
              <a:rPr lang="fr-FR" altLang="fr-FR" dirty="0" smtClean="0">
                <a:ea typeface="Helvetica" panose="020B0604020202030204" pitchFamily="34" charset="0"/>
                <a:cs typeface="Helvetica" panose="020B0604020202030204" pitchFamily="34" charset="0"/>
              </a:rPr>
              <a:t>Calendrier 2021 du projet de charte</a:t>
            </a:r>
            <a:endParaRPr lang="fr-FR" altLang="fr-FR" dirty="0" smtClean="0"/>
          </a:p>
        </p:txBody>
      </p:sp>
      <p:sp>
        <p:nvSpPr>
          <p:cNvPr id="80899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21 </a:t>
            </a: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mai </a:t>
            </a:r>
            <a:r>
              <a:rPr lang="fr-FR" altLang="fr-FR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2021 : </a:t>
            </a:r>
            <a:r>
              <a:rPr lang="fr-FR" altLang="fr-FR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délibérations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des Régions </a:t>
            </a:r>
            <a:r>
              <a:rPr lang="fr-FR" altLang="fr-FR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Centre-Val de Loire et Pays de la Loire sur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le projet de charte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Septembre </a:t>
            </a: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/ octobre </a:t>
            </a:r>
            <a:r>
              <a:rPr lang="fr-FR" altLang="fr-FR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2021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visite de terrain des rapporteurs Conseil national de la protection de la </a:t>
            </a:r>
            <a:r>
              <a:rPr lang="fr-FR" altLang="fr-FR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nature / Fédération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des Parcs naturels régionaux de France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Décembre </a:t>
            </a: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2021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avis sur le projet de charte (Conseil national de la protection de la nature, Fédération des Parcs, Préfet coordonnateur)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Janvier 2022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modification de la charte (prise en compte des avis nationaux</a:t>
            </a:r>
            <a:r>
              <a:rPr lang="fr-FR" altLang="fr-FR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Avril 2022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avis de l’Autorité environnementale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Septembre - octobre 2022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enquête publique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Décembre 2022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modification de la charte (prise en compte de l’enquête publique et de l’avis de l’autorité environnementale)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Janvier - avril 2023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examen final du Ministère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Mai - aout 2023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délibération des Collectivités</a:t>
            </a:r>
          </a:p>
          <a:p>
            <a:pPr indent="0">
              <a:spcBef>
                <a:spcPct val="0"/>
              </a:spcBef>
              <a:spcAft>
                <a:spcPts val="900"/>
              </a:spcAft>
              <a:buClr>
                <a:srgbClr val="C00000"/>
              </a:buClr>
            </a:pPr>
            <a:r>
              <a:rPr lang="fr-FR" altLang="fr-FR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Novembre 2023 : </a:t>
            </a:r>
            <a:r>
              <a:rPr lang="fr-FR" altLang="fr-FR" sz="1800" dirty="0">
                <a:solidFill>
                  <a:schemeClr val="tx1"/>
                </a:solidFill>
                <a:cs typeface="Times New Roman" panose="02020603050405020304" pitchFamily="18" charset="0"/>
              </a:rPr>
              <a:t>décret interministériel de </a:t>
            </a:r>
            <a:r>
              <a:rPr lang="fr-FR" altLang="fr-FR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classement</a:t>
            </a:r>
            <a:endParaRPr altLang="fr-FR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3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>
            <p:custDataLst>
              <p:tags r:id="rId1"/>
            </p:custDataLst>
          </p:nvPr>
        </p:nvSpPr>
        <p:spPr>
          <a:xfrm>
            <a:off x="0" y="1615704"/>
            <a:ext cx="8027988" cy="711200"/>
          </a:xfrm>
          <a:prstGeom prst="rect">
            <a:avLst/>
          </a:prstGeom>
          <a:solidFill>
            <a:schemeClr val="accent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3" name="Rectangle 22"/>
          <p:cNvSpPr/>
          <p:nvPr>
            <p:custDataLst>
              <p:tags r:id="rId2"/>
            </p:custDataLst>
          </p:nvPr>
        </p:nvSpPr>
        <p:spPr>
          <a:xfrm>
            <a:off x="0" y="3193034"/>
            <a:ext cx="8027988" cy="792163"/>
          </a:xfrm>
          <a:prstGeom prst="rect">
            <a:avLst/>
          </a:prstGeom>
          <a:solidFill>
            <a:schemeClr val="accent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" name="Rectangle 19"/>
          <p:cNvSpPr/>
          <p:nvPr>
            <p:custDataLst>
              <p:tags r:id="rId3"/>
            </p:custDataLst>
          </p:nvPr>
        </p:nvSpPr>
        <p:spPr>
          <a:xfrm>
            <a:off x="0" y="5136134"/>
            <a:ext cx="8027988" cy="574675"/>
          </a:xfrm>
          <a:prstGeom prst="rect">
            <a:avLst/>
          </a:prstGeom>
          <a:solidFill>
            <a:schemeClr val="accent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ZoneTexte 2"/>
          <p:cNvSpPr txBox="1"/>
          <p:nvPr>
            <p:custDataLst>
              <p:tags r:id="rId4"/>
            </p:custDataLst>
          </p:nvPr>
        </p:nvSpPr>
        <p:spPr>
          <a:xfrm>
            <a:off x="395288" y="1556792"/>
            <a:ext cx="784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latin typeface="Arial" panose="020B0604020202020204" pitchFamily="34" charset="0"/>
              </a:rPr>
              <a:t>Préserver et valoriser les patrimoines naturel et paysager, bâti et culturel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latin typeface="Arial" panose="020B0604020202020204" pitchFamily="34" charset="0"/>
              </a:rPr>
              <a:t>Contribuer à l’aménagement durable du territoire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latin typeface="Arial" panose="020B0604020202020204" pitchFamily="34" charset="0"/>
              </a:rPr>
              <a:t>Favoriser un développement économique et social respectueux de l’environnement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latin typeface="Arial" panose="020B0604020202020204" pitchFamily="34" charset="0"/>
              </a:rPr>
              <a:t>Accueillir, informer et sensibiliser le public (enfants, habitants, touristes...)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latin typeface="Arial" panose="020B0604020202020204" pitchFamily="34" charset="0"/>
              </a:rPr>
              <a:t>Expérimenter, innover, transférer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</a:rPr>
              <a:t>missions d’un </a:t>
            </a:r>
            <a:r>
              <a:rPr lang="en-GB" alt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Parc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7"/>
          <a:stretch/>
        </p:blipFill>
        <p:spPr bwMode="auto">
          <a:xfrm>
            <a:off x="0" y="277813"/>
            <a:ext cx="9144000" cy="567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6153150"/>
            <a:ext cx="79565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B03137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18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communes / 277 063 hectares / 205 485 habitants </a:t>
            </a:r>
          </a:p>
        </p:txBody>
      </p:sp>
      <p:pic>
        <p:nvPicPr>
          <p:cNvPr id="15364" name="Imag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5805488"/>
            <a:ext cx="696912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1" y="1588"/>
            <a:ext cx="9144001" cy="730250"/>
          </a:xfrm>
          <a:prstGeom prst="rect">
            <a:avLst/>
          </a:prstGeom>
          <a:solidFill>
            <a:srgbClr val="018462"/>
          </a:solidFill>
          <a:ln>
            <a:noFill/>
          </a:ln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fr-FR" sz="3200" b="1" dirty="0">
                <a:solidFill>
                  <a:schemeClr val="bg1"/>
                </a:solidFill>
              </a:rPr>
              <a:t>Le PNR </a:t>
            </a:r>
            <a:r>
              <a:rPr lang="en-GB" altLang="fr-FR" sz="3200" b="1" dirty="0" smtClean="0">
                <a:solidFill>
                  <a:schemeClr val="bg1"/>
                </a:solidFill>
              </a:rPr>
              <a:t>Loire-Anjou-Touraine</a:t>
            </a:r>
            <a:endParaRPr lang="en-GB" altLang="fr-FR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Espace réservé du contenu 5"/>
          <p:cNvPicPr>
            <a:picLocks noGrp="1" noChangeAspect="1"/>
          </p:cNvPicPr>
          <p:nvPr>
            <p:ph idx="4294967295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02" y="332656"/>
            <a:ext cx="9228902" cy="65253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Fonctionnement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utoShape 14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235574" y="5049887"/>
            <a:ext cx="1790700" cy="13001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18462"/>
            </a:solidFill>
            <a:round/>
            <a:headEnd type="triangle" w="med" len="med"/>
            <a:tailEnd type="triangle" w="med" len="med"/>
          </a:ln>
        </p:spPr>
        <p:txBody>
          <a:bodyPr wrap="none" lIns="108000" tIns="77994" rIns="108000" bIns="63000" anchor="ctr"/>
          <a:lstStyle/>
          <a:p>
            <a:pPr algn="ctr">
              <a:tabLst>
                <a:tab pos="723900" algn="l"/>
                <a:tab pos="1447800" algn="l"/>
              </a:tabLst>
              <a:defRPr/>
            </a:pPr>
            <a:endParaRPr lang="fr-FR" sz="10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Service Tourisme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et médiation 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des patrimoines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endParaRPr lang="fr-FR" sz="1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AutoShape 15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52562" y="5072112"/>
            <a:ext cx="1790700" cy="12890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18462"/>
            </a:solidFill>
            <a:round/>
            <a:headEnd type="triangle" w="med" len="med"/>
            <a:tailEnd type="triangle" w="med" len="med"/>
          </a:ln>
        </p:spPr>
        <p:txBody>
          <a:bodyPr wrap="none" lIns="108000" tIns="77994" rIns="108000" bIns="63000" anchor="ctr"/>
          <a:lstStyle/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Service 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Biodiversité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et paysages</a:t>
            </a:r>
          </a:p>
        </p:txBody>
      </p:sp>
      <p:sp>
        <p:nvSpPr>
          <p:cNvPr id="31" name="AutoShape 1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119937" y="5051475"/>
            <a:ext cx="1790700" cy="1298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18462"/>
            </a:solidFill>
            <a:round/>
            <a:headEnd type="triangle" w="med" len="med"/>
            <a:tailEnd type="triangle" w="med" len="med"/>
          </a:ln>
        </p:spPr>
        <p:txBody>
          <a:bodyPr wrap="none" lIns="108000" tIns="77994" rIns="108000" bIns="63000" anchor="ctr"/>
          <a:lstStyle/>
          <a:p>
            <a:pPr algn="ctr">
              <a:tabLst>
                <a:tab pos="723900" algn="l"/>
                <a:tab pos="1447800" algn="l"/>
              </a:tabLst>
              <a:defRPr/>
            </a:pPr>
            <a:endParaRPr lang="fr-FR" sz="16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Service 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administration 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générale</a:t>
            </a: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2" name="AutoShape 1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341687" y="5061000"/>
            <a:ext cx="1792287" cy="12906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18462"/>
            </a:solidFill>
            <a:round/>
            <a:headEnd type="triangle" w="med" len="med"/>
            <a:tailEnd type="triangle" w="med" len="med"/>
          </a:ln>
        </p:spPr>
        <p:txBody>
          <a:bodyPr wrap="none" lIns="108000" tIns="77994" rIns="108000" bIns="63000" anchor="ctr"/>
          <a:lstStyle/>
          <a:p>
            <a:pPr algn="ctr" eaLnBrk="0">
              <a:tabLst>
                <a:tab pos="723900" algn="l"/>
                <a:tab pos="1447800" algn="l"/>
              </a:tabLst>
              <a:defRPr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Service </a:t>
            </a:r>
            <a:r>
              <a:rPr lang="fr-FR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Amgt</a:t>
            </a: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 eaLnBrk="0">
              <a:tabLst>
                <a:tab pos="723900" algn="l"/>
                <a:tab pos="1447800" algn="l"/>
              </a:tabLst>
              <a:defRPr/>
            </a:pPr>
            <a:r>
              <a:rPr lang="fr-FR" sz="1600" b="1" dirty="0">
                <a:solidFill>
                  <a:srgbClr val="000000"/>
                </a:solidFill>
                <a:latin typeface="Arial" panose="020B0604020202020204" pitchFamily="34" charset="0"/>
              </a:rPr>
              <a:t>développement</a:t>
            </a:r>
            <a:endParaRPr lang="fr-FR" sz="1600" b="1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747962" y="4308525"/>
            <a:ext cx="1620837" cy="741362"/>
          </a:xfrm>
          <a:prstGeom prst="line">
            <a:avLst/>
          </a:prstGeom>
          <a:noFill/>
          <a:ln w="54000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34" name="Line 2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4911849" y="4329162"/>
            <a:ext cx="1695450" cy="668338"/>
          </a:xfrm>
          <a:prstGeom prst="line">
            <a:avLst/>
          </a:prstGeom>
          <a:noFill/>
          <a:ln w="54000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35" name="Line 2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4465762" y="4445050"/>
            <a:ext cx="349250" cy="571500"/>
          </a:xfrm>
          <a:prstGeom prst="line">
            <a:avLst/>
          </a:prstGeom>
          <a:noFill/>
          <a:ln w="54000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36" name="Line 2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368799" y="4445050"/>
            <a:ext cx="393700" cy="571500"/>
          </a:xfrm>
          <a:prstGeom prst="line">
            <a:avLst/>
          </a:prstGeom>
          <a:noFill/>
          <a:ln w="54000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43262" y="6466209"/>
            <a:ext cx="4286250" cy="434975"/>
          </a:xfrm>
          <a:prstGeom prst="rect">
            <a:avLst/>
          </a:prstGeom>
          <a:noFill/>
          <a:ln w="36000">
            <a:noFill/>
            <a:round/>
            <a:headEnd type="triangle" w="med" len="med"/>
            <a:tailEnd type="triangle" w="med" len="med"/>
          </a:ln>
        </p:spPr>
        <p:txBody>
          <a:bodyPr wrap="none" lIns="90000" tIns="60876" rIns="90000" bIns="45000"/>
          <a:lstStyle/>
          <a:p>
            <a:pPr algn="ctr">
              <a:spcBef>
                <a:spcPts val="1125"/>
              </a:spcBef>
              <a:tabLst>
                <a:tab pos="723900" algn="l"/>
                <a:tab pos="1447800" algn="l"/>
              </a:tabLst>
              <a:defRPr/>
            </a:pP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Services transversaux : communication, SIG, maintenance et entretien</a:t>
            </a:r>
            <a:endParaRPr lang="fr-FR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38" name="Groupe 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6408862" y="895400"/>
            <a:ext cx="2495550" cy="1260475"/>
            <a:chOff x="6411912" y="795485"/>
            <a:chExt cx="2495551" cy="1260475"/>
          </a:xfrm>
        </p:grpSpPr>
        <p:sp>
          <p:nvSpPr>
            <p:cNvPr id="39" name="AutoShape 13"/>
            <p:cNvSpPr>
              <a:spLocks noChangeArrowheads="1"/>
            </p:cNvSpPr>
            <p:nvPr/>
          </p:nvSpPr>
          <p:spPr bwMode="auto">
            <a:xfrm flipH="1">
              <a:off x="6411912" y="795485"/>
              <a:ext cx="2408238" cy="12604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2915 h 21600"/>
                <a:gd name="T14" fmla="*/ 17656 w 21600"/>
                <a:gd name="T15" fmla="*/ 186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198" y="0"/>
                  </a:moveTo>
                  <a:lnTo>
                    <a:pt x="16198" y="2915"/>
                  </a:lnTo>
                  <a:lnTo>
                    <a:pt x="3375" y="2915"/>
                  </a:lnTo>
                  <a:lnTo>
                    <a:pt x="3375" y="18685"/>
                  </a:lnTo>
                  <a:lnTo>
                    <a:pt x="16198" y="18685"/>
                  </a:lnTo>
                  <a:lnTo>
                    <a:pt x="16198" y="21600"/>
                  </a:lnTo>
                  <a:lnTo>
                    <a:pt x="21600" y="10800"/>
                  </a:lnTo>
                  <a:lnTo>
                    <a:pt x="16198" y="0"/>
                  </a:lnTo>
                  <a:close/>
                </a:path>
                <a:path w="21600" h="21600">
                  <a:moveTo>
                    <a:pt x="1350" y="2915"/>
                  </a:moveTo>
                  <a:lnTo>
                    <a:pt x="1350" y="18685"/>
                  </a:lnTo>
                  <a:lnTo>
                    <a:pt x="2700" y="18685"/>
                  </a:lnTo>
                  <a:lnTo>
                    <a:pt x="2700" y="2915"/>
                  </a:lnTo>
                  <a:lnTo>
                    <a:pt x="1350" y="2915"/>
                  </a:lnTo>
                  <a:close/>
                </a:path>
                <a:path w="21600" h="21600">
                  <a:moveTo>
                    <a:pt x="0" y="2915"/>
                  </a:moveTo>
                  <a:lnTo>
                    <a:pt x="0" y="18685"/>
                  </a:lnTo>
                  <a:lnTo>
                    <a:pt x="675" y="18685"/>
                  </a:lnTo>
                  <a:lnTo>
                    <a:pt x="675" y="2915"/>
                  </a:lnTo>
                  <a:lnTo>
                    <a:pt x="0" y="291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36000">
              <a:noFill/>
              <a:round/>
              <a:headEnd type="triangle" w="med" len="med"/>
              <a:tailEnd type="triangle" w="med" len="med"/>
            </a:ln>
            <a:effectLst/>
          </p:spPr>
          <p:txBody>
            <a:bodyPr lIns="90000" tIns="61794" rIns="90000" bIns="46800"/>
            <a:lstStyle/>
            <a:p>
              <a:pPr eaLnBrk="0">
                <a:tabLst>
                  <a:tab pos="723900" algn="l"/>
                  <a:tab pos="1447800" algn="l"/>
                  <a:tab pos="2171700" algn="l"/>
                </a:tabLst>
                <a:defRPr/>
              </a:pPr>
              <a:endParaRPr lang="fr-FR" sz="1700" b="1">
                <a:latin typeface="Helvetica" pitchFamily="34" charset="0"/>
              </a:endParaRPr>
            </a:p>
          </p:txBody>
        </p:sp>
        <p:sp>
          <p:nvSpPr>
            <p:cNvPr id="40" name="ZoneTexte 1"/>
            <p:cNvSpPr txBox="1">
              <a:spLocks noChangeArrowheads="1"/>
            </p:cNvSpPr>
            <p:nvPr/>
          </p:nvSpPr>
          <p:spPr bwMode="auto">
            <a:xfrm>
              <a:off x="6907213" y="1060566"/>
              <a:ext cx="200025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hangingPunct="1"/>
              <a:r>
                <a:rPr lang="fr-FR" altLang="fr-FR" sz="1400" b="1" dirty="0"/>
                <a:t>Présidents, </a:t>
              </a:r>
            </a:p>
            <a:p>
              <a:pPr hangingPunct="1"/>
              <a:r>
                <a:rPr lang="fr-FR" altLang="fr-FR" sz="1400" b="1" dirty="0"/>
                <a:t>Vice-Présidents,  commissions</a:t>
              </a:r>
            </a:p>
          </p:txBody>
        </p:sp>
      </p:grpSp>
      <p:sp>
        <p:nvSpPr>
          <p:cNvPr id="41" name="Line 2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4984874" y="1920925"/>
            <a:ext cx="434975" cy="506412"/>
          </a:xfrm>
          <a:prstGeom prst="line">
            <a:avLst/>
          </a:prstGeom>
          <a:noFill/>
          <a:ln w="54000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grpSp>
        <p:nvGrpSpPr>
          <p:cNvPr id="42" name="Groupe 2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6408862" y="2155875"/>
            <a:ext cx="2487660" cy="1262062"/>
            <a:chOff x="6411912" y="2340551"/>
            <a:chExt cx="2487661" cy="1262063"/>
          </a:xfrm>
        </p:grpSpPr>
        <p:pic>
          <p:nvPicPr>
            <p:cNvPr id="43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912" y="2340551"/>
              <a:ext cx="2408237" cy="1262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4" name="Group 6"/>
            <p:cNvGrpSpPr>
              <a:grpSpLocks/>
            </p:cNvGrpSpPr>
            <p:nvPr/>
          </p:nvGrpSpPr>
          <p:grpSpPr bwMode="auto">
            <a:xfrm>
              <a:off x="6676085" y="2669382"/>
              <a:ext cx="2223488" cy="819150"/>
              <a:chOff x="4689" y="2893"/>
              <a:chExt cx="1409" cy="516"/>
            </a:xfrm>
          </p:grpSpPr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4689" y="2893"/>
                <a:ext cx="1409" cy="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60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14:hiddenLine>
                </a:ext>
              </a:extLst>
            </p:spPr>
            <p:txBody>
              <a:bodyPr lIns="90000" tIns="62676" rIns="90000" bIns="46800">
                <a:spAutoFit/>
              </a:bodyPr>
              <a:lstStyle>
                <a:lvl1pPr eaLnBrk="0" hangingPunct="0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hangingPunct="1"/>
                <a:r>
                  <a:rPr lang="fr-FR" altLang="fr-FR" sz="1400" b="1" dirty="0"/>
                  <a:t>Conseil Scientifique</a:t>
                </a:r>
              </a:p>
              <a:p>
                <a:pPr algn="ctr" hangingPunct="1"/>
                <a:r>
                  <a:rPr lang="fr-FR" altLang="fr-FR" sz="1400" b="1" dirty="0"/>
                  <a:t>et Prospectif</a:t>
                </a:r>
              </a:p>
              <a:p>
                <a:pPr algn="ctr" hangingPunct="1"/>
                <a:endParaRPr lang="fr-FR" altLang="fr-FR" b="1" dirty="0">
                  <a:solidFill>
                    <a:srgbClr val="FFFFCC"/>
                  </a:solidFill>
                </a:endParaRPr>
              </a:p>
            </p:txBody>
          </p:sp>
        </p:grpSp>
      </p:grpSp>
      <p:sp>
        <p:nvSpPr>
          <p:cNvPr id="46" name="AutoShape 18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3368799" y="3727500"/>
            <a:ext cx="1557338" cy="6762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018462"/>
            </a:solidFill>
            <a:round/>
            <a:headEnd type="triangle" w="med" len="med"/>
            <a:tailEnd type="triangle" w="med" len="med"/>
          </a:ln>
        </p:spPr>
        <p:txBody>
          <a:bodyPr wrap="none" lIns="108000" tIns="77994" rIns="108000" bIns="63000" anchor="ctr"/>
          <a:lstStyle/>
          <a:p>
            <a:pPr algn="ctr" eaLnBrk="0">
              <a:tabLst>
                <a:tab pos="723900" algn="l"/>
                <a:tab pos="1447800" algn="l"/>
              </a:tabLst>
              <a:defRPr/>
            </a:pPr>
            <a:r>
              <a:rPr lang="fr-FR" sz="2000" b="1" dirty="0">
                <a:latin typeface="Arial" panose="020B0604020202020204" pitchFamily="34" charset="0"/>
              </a:rPr>
              <a:t>Directeur</a:t>
            </a:r>
          </a:p>
        </p:txBody>
      </p:sp>
      <p:sp>
        <p:nvSpPr>
          <p:cNvPr id="47" name="AutoShape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3300537" y="2376537"/>
            <a:ext cx="1611312" cy="850900"/>
          </a:xfrm>
          <a:prstGeom prst="roundRect">
            <a:avLst>
              <a:gd name="adj" fmla="val 16667"/>
            </a:avLst>
          </a:prstGeom>
          <a:ln w="38100">
            <a:solidFill>
              <a:srgbClr val="018462"/>
            </a:solidFill>
            <a:headEnd type="triangle" w="med" len="med"/>
            <a:tailEnd type="triangl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08000" tIns="77994" rIns="108000" bIns="63000" anchor="ctr"/>
          <a:lstStyle/>
          <a:p>
            <a:pPr algn="ctr" eaLnBrk="0">
              <a:tabLst>
                <a:tab pos="723900" algn="l"/>
                <a:tab pos="1447800" algn="l"/>
              </a:tabLst>
              <a:defRPr/>
            </a:pPr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Présidente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22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 flipV="1">
            <a:off x="2729037" y="1920925"/>
            <a:ext cx="482600" cy="471487"/>
          </a:xfrm>
          <a:prstGeom prst="line">
            <a:avLst/>
          </a:prstGeom>
          <a:noFill/>
          <a:ln w="54000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49" name="Line 22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 flipV="1">
            <a:off x="4106987" y="3227437"/>
            <a:ext cx="1587" cy="500063"/>
          </a:xfrm>
          <a:prstGeom prst="line">
            <a:avLst/>
          </a:prstGeom>
          <a:noFill/>
          <a:ln w="54000">
            <a:solidFill>
              <a:schemeClr val="accent1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>
              <a:latin typeface="Arial" charset="0"/>
            </a:endParaRPr>
          </a:p>
        </p:txBody>
      </p:sp>
      <p:sp>
        <p:nvSpPr>
          <p:cNvPr id="50" name="Rectangle 49"/>
          <p:cNvSpPr/>
          <p:nvPr>
            <p:custDataLst>
              <p:tags r:id="rId18"/>
            </p:custDataLst>
          </p:nvPr>
        </p:nvSpPr>
        <p:spPr>
          <a:xfrm>
            <a:off x="69182" y="1156436"/>
            <a:ext cx="3694112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hangingPunct="1"/>
            <a:r>
              <a:rPr lang="fr-FR" altLang="fr-F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Syndical</a:t>
            </a:r>
          </a:p>
          <a:p>
            <a:pPr algn="ctr" hangingPunct="1"/>
            <a:r>
              <a:rPr lang="fr-FR" alt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 représentants</a:t>
            </a:r>
            <a:endParaRPr lang="fr-FR" altLang="fr-FR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>
            <p:custDataLst>
              <p:tags r:id="rId19"/>
            </p:custDataLst>
          </p:nvPr>
        </p:nvSpPr>
        <p:spPr>
          <a:xfrm>
            <a:off x="4257800" y="1156436"/>
            <a:ext cx="1973263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2400" b="1" dirty="0" smtClean="0">
                <a:solidFill>
                  <a:schemeClr val="bg1"/>
                </a:solidFill>
                <a:latin typeface="Helvetica" pitchFamily="34" charset="0"/>
              </a:rPr>
              <a:t>Bureau</a:t>
            </a:r>
            <a:endParaRPr lang="fr-FR" b="1" dirty="0">
              <a:solidFill>
                <a:schemeClr val="bg1"/>
              </a:solidFill>
              <a:latin typeface="Helvetica" pitchFamily="34" charset="0"/>
            </a:endParaRPr>
          </a:p>
          <a:p>
            <a:pPr algn="ctr">
              <a:tabLst>
                <a:tab pos="723900" algn="l"/>
                <a:tab pos="1447800" algn="l"/>
              </a:tabLst>
              <a:defRPr/>
            </a:pPr>
            <a:r>
              <a:rPr lang="fr-FR" sz="1600" b="1" dirty="0">
                <a:solidFill>
                  <a:schemeClr val="bg1"/>
                </a:solidFill>
                <a:latin typeface="Helvetica" pitchFamily="34" charset="0"/>
              </a:rPr>
              <a:t>26 membres</a:t>
            </a:r>
          </a:p>
        </p:txBody>
      </p:sp>
    </p:spTree>
    <p:extLst>
      <p:ext uri="{BB962C8B-B14F-4D97-AF65-F5344CB8AC3E}">
        <p14:creationId xmlns:p14="http://schemas.microsoft.com/office/powerpoint/2010/main" val="23223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:\compterendu\Comite Syndical\2014\photos\Natura 2000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941"/>
            <a:ext cx="9144000" cy="609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>
            <p:custDataLst>
              <p:tags r:id="rId2"/>
            </p:custDataLst>
          </p:nvPr>
        </p:nvSpPr>
        <p:spPr>
          <a:xfrm>
            <a:off x="295275" y="4541838"/>
            <a:ext cx="8621713" cy="1800225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36000"/>
            </a:schemeClr>
          </a:solidFill>
        </p:spPr>
        <p:txBody>
          <a:bodyPr lIns="72000" tIns="72000" rIns="36000" bIns="0"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Animation de 4 sites Natura 2000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Vallée de la Loire des Ponts-de-Cé à Montsoreau - 5160 ha - 33 communes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Complexe du </a:t>
            </a:r>
            <a:r>
              <a:rPr lang="fr-FR" sz="2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Changeon</a:t>
            </a:r>
            <a:r>
              <a:rPr lang="fr-FR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et de la </a:t>
            </a:r>
            <a:r>
              <a:rPr lang="fr-FR" sz="2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Roumer</a:t>
            </a:r>
            <a:r>
              <a:rPr lang="fr-FR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- 4564 ha - 23 communes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Basses Vallées de la Vienne et de l'Indre - 5671 ha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Champagne de </a:t>
            </a:r>
            <a:r>
              <a:rPr lang="fr-FR" sz="2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Méron</a:t>
            </a:r>
            <a:r>
              <a:rPr lang="fr-FR" sz="2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 - 1356 ha - 4 </a:t>
            </a:r>
            <a:r>
              <a:rPr lang="fr-FR" sz="2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communes</a:t>
            </a:r>
            <a:endParaRPr lang="fr-FR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Biodiversité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:\compterendu\Comite Syndical\2014\photos\RNR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>
            <p:custDataLst>
              <p:tags r:id="rId2"/>
            </p:custDataLst>
          </p:nvPr>
        </p:nvSpPr>
        <p:spPr>
          <a:xfrm>
            <a:off x="179388" y="5301208"/>
            <a:ext cx="8640762" cy="1138773"/>
          </a:xfrm>
          <a:custGeom>
            <a:avLst/>
            <a:gdLst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2123658 h 2123658"/>
              <a:gd name="connsiteX4" fmla="*/ 0 w 8640960"/>
              <a:gd name="connsiteY4" fmla="*/ 0 h 2123658"/>
              <a:gd name="connsiteX0" fmla="*/ 0 w 8640960"/>
              <a:gd name="connsiteY0" fmla="*/ 0 h 2123658"/>
              <a:gd name="connsiteX1" fmla="*/ 8640960 w 8640960"/>
              <a:gd name="connsiteY1" fmla="*/ 0 h 2123658"/>
              <a:gd name="connsiteX2" fmla="*/ 8640960 w 8640960"/>
              <a:gd name="connsiteY2" fmla="*/ 2123658 h 2123658"/>
              <a:gd name="connsiteX3" fmla="*/ 0 w 8640960"/>
              <a:gd name="connsiteY3" fmla="*/ 1656184 h 2123658"/>
              <a:gd name="connsiteX4" fmla="*/ 0 w 8640960"/>
              <a:gd name="connsiteY4" fmla="*/ 0 h 2123658"/>
              <a:gd name="connsiteX0" fmla="*/ 0 w 8640960"/>
              <a:gd name="connsiteY0" fmla="*/ 0 h 1656184"/>
              <a:gd name="connsiteX1" fmla="*/ 8640960 w 8640960"/>
              <a:gd name="connsiteY1" fmla="*/ 0 h 1656184"/>
              <a:gd name="connsiteX2" fmla="*/ 8640960 w 8640960"/>
              <a:gd name="connsiteY2" fmla="*/ 1656184 h 1656184"/>
              <a:gd name="connsiteX3" fmla="*/ 0 w 8640960"/>
              <a:gd name="connsiteY3" fmla="*/ 1656184 h 1656184"/>
              <a:gd name="connsiteX4" fmla="*/ 0 w 8640960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960" h="1656184">
                <a:moveTo>
                  <a:pt x="0" y="0"/>
                </a:moveTo>
                <a:lnTo>
                  <a:pt x="8640960" y="0"/>
                </a:lnTo>
                <a:lnTo>
                  <a:pt x="8640960" y="1656184"/>
                </a:lnTo>
                <a:lnTo>
                  <a:pt x="0" y="16561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Plan de gestion de Réserve 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</a:rPr>
              <a:t>Naturelle Régionale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</a:rPr>
              <a:t>Marais de </a:t>
            </a:r>
            <a:r>
              <a:rPr lang="fr-F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Taligny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(la Roche-Clermault-37)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</a:rPr>
              <a:t>Etang et boisements de Joreau (Gennes-49</a:t>
            </a:r>
            <a:r>
              <a:rPr lang="fr-FR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fr-FR" sz="2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8112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Biodiversité</a:t>
            </a:r>
          </a:p>
        </p:txBody>
      </p:sp>
    </p:spTree>
    <p:extLst>
      <p:ext uri="{BB962C8B-B14F-4D97-AF65-F5344CB8AC3E}">
        <p14:creationId xmlns:p14="http://schemas.microsoft.com/office/powerpoint/2010/main" val="13257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Présentation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Présentation2</Template>
  <TotalTime>7137</TotalTime>
  <Words>935</Words>
  <Application>Microsoft Office PowerPoint</Application>
  <PresentationFormat>Affichage à l'écran (4:3)</PresentationFormat>
  <Paragraphs>200</Paragraphs>
  <Slides>33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Arial</vt:lpstr>
      <vt:lpstr>Calibri</vt:lpstr>
      <vt:lpstr>Helvetica</vt:lpstr>
      <vt:lpstr>Times New Roman</vt:lpstr>
      <vt:lpstr>Wingdings</vt:lpstr>
      <vt:lpstr>Présentation2</vt:lpstr>
      <vt:lpstr>Présentation PowerPoint</vt:lpstr>
      <vt:lpstr>Qu’est-ce qu’un PNR ?</vt:lpstr>
      <vt:lpstr>Les  PNR en France</vt:lpstr>
      <vt:lpstr>Les missions d’un Parc</vt:lpstr>
      <vt:lpstr>Présentation PowerPoint</vt:lpstr>
      <vt:lpstr>Présentation PowerPoint</vt:lpstr>
      <vt:lpstr>Fonctionnement</vt:lpstr>
      <vt:lpstr>Biodiversité</vt:lpstr>
      <vt:lpstr>Biodiversité</vt:lpstr>
      <vt:lpstr>Biodiversité</vt:lpstr>
      <vt:lpstr>Biodiversité</vt:lpstr>
      <vt:lpstr>Paysages et Trame verte et bleue</vt:lpstr>
      <vt:lpstr>Présentation PowerPoint</vt:lpstr>
      <vt:lpstr>Eco-développement</vt:lpstr>
      <vt:lpstr>Climat et énergie</vt:lpstr>
      <vt:lpstr>Alimentation</vt:lpstr>
      <vt:lpstr>Urbanisme et cadre de vie</vt:lpstr>
      <vt:lpstr>Urbanisme et cadre de vie</vt:lpstr>
      <vt:lpstr>Tourisme</vt:lpstr>
      <vt:lpstr>Tourisme</vt:lpstr>
      <vt:lpstr>Tourisme</vt:lpstr>
      <vt:lpstr>Tourisme</vt:lpstr>
      <vt:lpstr>Education</vt:lpstr>
      <vt:lpstr>Culture et patrimoine</vt:lpstr>
      <vt:lpstr>Culture et patrimoine</vt:lpstr>
      <vt:lpstr>Culture et patrimoine</vt:lpstr>
      <vt:lpstr>Culture et patrimoine</vt:lpstr>
      <vt:lpstr>Présentation PowerPoint</vt:lpstr>
      <vt:lpstr>Stratégie politique</vt:lpstr>
      <vt:lpstr>Les 4 vocations de la charte</vt:lpstr>
      <vt:lpstr>Présentation PowerPoint</vt:lpstr>
      <vt:lpstr>Présentation PowerPoint</vt:lpstr>
      <vt:lpstr>Calendrier 2021 du projet de charte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Thibaut MEURGEY</dc:creator>
  <cp:lastModifiedBy>Meurgey</cp:lastModifiedBy>
  <cp:revision>550</cp:revision>
  <cp:lastPrinted>2020-09-18T12:54:05Z</cp:lastPrinted>
  <dcterms:created xsi:type="dcterms:W3CDTF">2013-11-29T11:11:31Z</dcterms:created>
  <dcterms:modified xsi:type="dcterms:W3CDTF">2021-04-28T07:11:55Z</dcterms:modified>
</cp:coreProperties>
</file>