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308" r:id="rId3"/>
    <p:sldId id="305" r:id="rId4"/>
    <p:sldId id="316" r:id="rId5"/>
    <p:sldId id="318" r:id="rId6"/>
    <p:sldId id="302" r:id="rId7"/>
    <p:sldId id="312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70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lorem.com\DFSSdf\Sdf\_PROSPECTION\Appel%20d'offres\2-En%20attente\44_EOL_ROUANS\mairie\finances\simulations%20mars%202015\tr&#233;so%20Rouans%20V4%20(87-13%25)%202015%2003%2026_vu%20TT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1.7867124865410373E-2"/>
          <c:w val="0.91543927537454972"/>
          <c:h val="0.97022145855764941"/>
        </c:manualLayout>
      </c:layout>
      <c:lineChart>
        <c:grouping val="standard"/>
        <c:varyColors val="0"/>
        <c:ser>
          <c:idx val="0"/>
          <c:order val="0"/>
          <c:tx>
            <c:strRef>
              <c:f>graph!$B$11</c:f>
              <c:strCache>
                <c:ptCount val="1"/>
                <c:pt idx="0">
                  <c:v>cumul recettes éoliens</c:v>
                </c:pt>
              </c:strCache>
            </c:strRef>
          </c:tx>
          <c:spPr>
            <a:ln w="28575">
              <a:solidFill>
                <a:srgbClr val="4A7EBB"/>
              </a:solidFill>
              <a:prstDash val="solid"/>
              <a:round/>
            </a:ln>
          </c:spPr>
          <c:marker>
            <c:symbol val="none"/>
          </c:marker>
          <c:val>
            <c:numRef>
              <c:f>graph!$C$11:$AC$11</c:f>
              <c:numCache>
                <c:formatCode>General</c:formatCode>
                <c:ptCount val="27"/>
                <c:pt idx="4" formatCode="&quot; &quot;#,##0&quot;   &quot;;&quot;-&quot;#,##0&quot;   &quot;;&quot; -&quot;00&quot;   &quot;;&quot; &quot;@&quot; &quot;">
                  <c:v>54</c:v>
                </c:pt>
                <c:pt idx="5" formatCode="&quot; &quot;#,##0&quot;   &quot;;&quot;-&quot;#,##0&quot;   &quot;;&quot; -&quot;00&quot;   &quot;;&quot; &quot;@&quot; &quot;">
                  <c:v>108</c:v>
                </c:pt>
                <c:pt idx="6" formatCode="&quot; &quot;#,##0&quot;   &quot;;&quot;-&quot;#,##0&quot;   &quot;;&quot; -&quot;00&quot;   &quot;;&quot; &quot;@&quot; &quot;">
                  <c:v>162</c:v>
                </c:pt>
                <c:pt idx="7" formatCode="&quot; &quot;#,##0&quot;   &quot;;&quot;-&quot;#,##0&quot;   &quot;;&quot; -&quot;00&quot;   &quot;;&quot; &quot;@&quot; &quot;">
                  <c:v>378</c:v>
                </c:pt>
                <c:pt idx="8" formatCode="&quot; &quot;#,##0&quot;   &quot;;&quot;-&quot;#,##0&quot;   &quot;;&quot; -&quot;00&quot;   &quot;;&quot; &quot;@&quot; &quot;">
                  <c:v>378</c:v>
                </c:pt>
                <c:pt idx="9" formatCode="&quot; &quot;#,##0&quot;   &quot;;&quot;-&quot;#,##0&quot;   &quot;;&quot; -&quot;00&quot;   &quot;;&quot; &quot;@&quot; &quot;">
                  <c:v>378</c:v>
                </c:pt>
                <c:pt idx="10" formatCode="&quot; &quot;#,##0&quot;   &quot;;&quot;-&quot;#,##0&quot;   &quot;;&quot; -&quot;00&quot;   &quot;;&quot; &quot;@&quot; &quot;">
                  <c:v>378</c:v>
                </c:pt>
                <c:pt idx="11" formatCode="&quot; &quot;#,##0&quot;   &quot;;&quot;-&quot;#,##0&quot;   &quot;;&quot; -&quot;00&quot;   &quot;;&quot; &quot;@&quot; &quot;">
                  <c:v>432</c:v>
                </c:pt>
                <c:pt idx="12" formatCode="&quot; &quot;#,##0&quot;   &quot;;&quot;-&quot;#,##0&quot;   &quot;;&quot; -&quot;00&quot;   &quot;;&quot; &quot;@&quot; &quot;">
                  <c:v>486</c:v>
                </c:pt>
                <c:pt idx="13" formatCode="&quot; &quot;#,##0&quot;   &quot;;&quot;-&quot;#,##0&quot;   &quot;;&quot; -&quot;00&quot;   &quot;;&quot; &quot;@&quot; &quot;">
                  <c:v>540</c:v>
                </c:pt>
                <c:pt idx="14" formatCode="&quot; &quot;#,##0&quot;   &quot;;&quot;-&quot;#,##0&quot;   &quot;;&quot; -&quot;00&quot;   &quot;;&quot; &quot;@&quot; &quot;">
                  <c:v>594</c:v>
                </c:pt>
                <c:pt idx="15" formatCode="&quot; &quot;#,##0&quot;   &quot;;&quot;-&quot;#,##0&quot;   &quot;;&quot; -&quot;00&quot;   &quot;;&quot; &quot;@&quot; &quot;">
                  <c:v>648</c:v>
                </c:pt>
                <c:pt idx="16" formatCode="&quot; &quot;#,##0&quot;   &quot;;&quot;-&quot;#,##0&quot;   &quot;;&quot; -&quot;00&quot;   &quot;;&quot; &quot;@&quot; &quot;">
                  <c:v>702</c:v>
                </c:pt>
                <c:pt idx="17" formatCode="&quot; &quot;#,##0&quot;   &quot;;&quot;-&quot;#,##0&quot;   &quot;;&quot; -&quot;00&quot;   &quot;;&quot; &quot;@&quot; &quot;">
                  <c:v>756</c:v>
                </c:pt>
                <c:pt idx="18" formatCode="&quot; &quot;#,##0&quot;   &quot;;&quot;-&quot;#,##0&quot;   &quot;;&quot; -&quot;00&quot;   &quot;;&quot; &quot;@&quot; &quot;">
                  <c:v>810</c:v>
                </c:pt>
                <c:pt idx="19" formatCode="&quot; &quot;#,##0&quot;   &quot;;&quot;-&quot;#,##0&quot;   &quot;;&quot; -&quot;00&quot;   &quot;;&quot; &quot;@&quot; &quot;">
                  <c:v>864</c:v>
                </c:pt>
                <c:pt idx="20" formatCode="&quot; &quot;#,##0&quot;   &quot;;&quot;-&quot;#,##0&quot;   &quot;;&quot; -&quot;00&quot;   &quot;;&quot; &quot;@&quot; &quot;">
                  <c:v>918</c:v>
                </c:pt>
                <c:pt idx="21" formatCode="&quot; &quot;#,##0&quot;   &quot;;&quot;-&quot;#,##0&quot;   &quot;;&quot; -&quot;00&quot;   &quot;;&quot; &quot;@&quot; &quot;">
                  <c:v>972</c:v>
                </c:pt>
                <c:pt idx="22" formatCode="&quot; &quot;#,##0&quot;   &quot;;&quot;-&quot;#,##0&quot;   &quot;;&quot; -&quot;00&quot;   &quot;;&quot; &quot;@&quot; &quot;">
                  <c:v>1026</c:v>
                </c:pt>
                <c:pt idx="23" formatCode="&quot; &quot;#,##0&quot;   &quot;;&quot;-&quot;#,##0&quot;   &quot;;&quot; -&quot;00&quot;   &quot;;&quot; &quot;@&quot; &quot;">
                  <c:v>1080</c:v>
                </c:pt>
                <c:pt idx="24" formatCode="&quot; &quot;#,##0&quot;   &quot;;&quot;-&quot;#,##0&quot;   &quot;;&quot; -&quot;00&quot;   &quot;;&quot; &quot;@&quot; &quot;">
                  <c:v>1134</c:v>
                </c:pt>
                <c:pt idx="25" formatCode="&quot; &quot;#,##0&quot;   &quot;;&quot;-&quot;#,##0&quot;   &quot;;&quot; -&quot;00&quot;   &quot;;&quot; &quot;@&quot; &quot;">
                  <c:v>1188</c:v>
                </c:pt>
                <c:pt idx="26" formatCode="&quot; &quot;#,##0&quot;   &quot;;&quot;-&quot;#,##0&quot;   &quot;;&quot; -&quot;00&quot;   &quot;;&quot; &quot;@&quot; &quot;">
                  <c:v>1188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graph!$B$12</c:f>
              <c:strCache>
                <c:ptCount val="1"/>
                <c:pt idx="0">
                  <c:v>cumul dividendes</c:v>
                </c:pt>
              </c:strCache>
            </c:strRef>
          </c:tx>
          <c:spPr>
            <a:ln w="28575">
              <a:solidFill>
                <a:srgbClr val="BE4B48"/>
              </a:solidFill>
              <a:prstDash val="solid"/>
              <a:round/>
            </a:ln>
          </c:spPr>
          <c:marker>
            <c:symbol val="none"/>
          </c:marker>
          <c:val>
            <c:numRef>
              <c:f>graph!$C$12:$AC$12</c:f>
              <c:numCache>
                <c:formatCode>General</c:formatCode>
                <c:ptCount val="27"/>
                <c:pt idx="4" formatCode="&quot; &quot;#,##0&quot;   &quot;;&quot;-&quot;#,##0&quot;   &quot;;&quot; -&quot;00&quot;   &quot;;&quot; &quot;@&quot; &quot;">
                  <c:v>0</c:v>
                </c:pt>
                <c:pt idx="5" formatCode="&quot; &quot;#,##0&quot;   &quot;;&quot;-&quot;#,##0&quot;   &quot;;&quot; -&quot;00&quot;   &quot;;&quot; &quot;@&quot; &quot;">
                  <c:v>0</c:v>
                </c:pt>
                <c:pt idx="6" formatCode="&quot; &quot;#,##0&quot;   &quot;;&quot;-&quot;#,##0&quot;   &quot;;&quot; -&quot;00&quot;   &quot;;&quot; &quot;@&quot; &quot;">
                  <c:v>0</c:v>
                </c:pt>
                <c:pt idx="7" formatCode="&quot; &quot;#,##0&quot;   &quot;;&quot;-&quot;#,##0&quot;   &quot;;&quot; -&quot;00&quot;   &quot;;&quot; &quot;@&quot; &quot;">
                  <c:v>0</c:v>
                </c:pt>
                <c:pt idx="8" formatCode="&quot; &quot;#,##0&quot;   &quot;;&quot;-&quot;#,##0&quot;   &quot;;&quot; -&quot;00&quot;   &quot;;&quot; &quot;@&quot; &quot;">
                  <c:v>0</c:v>
                </c:pt>
                <c:pt idx="9" formatCode="&quot; &quot;#,##0&quot;   &quot;;&quot;-&quot;#,##0&quot;   &quot;;&quot; -&quot;00&quot;   &quot;;&quot; &quot;@&quot; &quot;">
                  <c:v>13.040492799999999</c:v>
                </c:pt>
                <c:pt idx="10" formatCode="&quot; &quot;#,##0&quot;   &quot;;&quot;-&quot;#,##0&quot;   &quot;;&quot; -&quot;00&quot;   &quot;;&quot; &quot;@&quot; &quot;">
                  <c:v>23.872648884279641</c:v>
                </c:pt>
                <c:pt idx="11" formatCode="&quot; &quot;#,##0&quot;   &quot;;&quot;-&quot;#,##0&quot;   &quot;;&quot; -&quot;00&quot;   &quot;;&quot; &quot;@&quot; &quot;">
                  <c:v>30.668511309377717</c:v>
                </c:pt>
                <c:pt idx="12" formatCode="&quot; &quot;#,##0&quot;   &quot;;&quot;-&quot;#,##0&quot;   &quot;;&quot; -&quot;00&quot;   &quot;;&quot; &quot;@&quot; &quot;">
                  <c:v>36.641544707636513</c:v>
                </c:pt>
                <c:pt idx="13" formatCode="&quot; &quot;#,##0&quot;   &quot;;&quot;-&quot;#,##0&quot;   &quot;;&quot; -&quot;00&quot;   &quot;;&quot; &quot;@&quot; &quot;">
                  <c:v>88.299874512758493</c:v>
                </c:pt>
                <c:pt idx="14" formatCode="&quot; &quot;#,##0&quot;   &quot;;&quot;-&quot;#,##0&quot;   &quot;;&quot; -&quot;00&quot;   &quot;;&quot; &quot;@&quot; &quot;">
                  <c:v>165.31094623031998</c:v>
                </c:pt>
                <c:pt idx="15" formatCode="&quot; &quot;#,##0&quot;   &quot;;&quot;-&quot;#,##0&quot;   &quot;;&quot; -&quot;00&quot;   &quot;;&quot; &quot;@&quot; &quot;">
                  <c:v>247.61905165741595</c:v>
                </c:pt>
                <c:pt idx="16" formatCode="&quot; &quot;#,##0&quot;   &quot;;&quot;-&quot;#,##0&quot;   &quot;;&quot; -&quot;00&quot;   &quot;;&quot; &quot;@&quot; &quot;">
                  <c:v>289.08469944390367</c:v>
                </c:pt>
                <c:pt idx="17" formatCode="&quot; &quot;#,##0&quot;   &quot;;&quot;-&quot;#,##0&quot;   &quot;;&quot; -&quot;00&quot;   &quot;;&quot; &quot;@&quot; &quot;">
                  <c:v>344.2198418830763</c:v>
                </c:pt>
                <c:pt idx="18" formatCode="&quot; &quot;#,##0&quot;   &quot;;&quot;-&quot;#,##0&quot;   &quot;;&quot; -&quot;00&quot;   &quot;;&quot; &quot;@&quot; &quot;">
                  <c:v>435.94685280620411</c:v>
                </c:pt>
                <c:pt idx="19" formatCode="&quot; &quot;#,##0&quot;   &quot;;&quot;-&quot;#,##0&quot;   &quot;;&quot; -&quot;00&quot;   &quot;;&quot; &quot;@&quot; &quot;">
                  <c:v>527.62388284230974</c:v>
                </c:pt>
                <c:pt idx="20" formatCode="&quot; &quot;#,##0&quot;   &quot;;&quot;-&quot;#,##0&quot;   &quot;;&quot; -&quot;00&quot;   &quot;;&quot; &quot;@&quot; &quot;">
                  <c:v>618.67091151903776</c:v>
                </c:pt>
                <c:pt idx="21" formatCode="&quot; &quot;#,##0&quot;   &quot;;&quot;-&quot;#,##0&quot;   &quot;;&quot; -&quot;00&quot;   &quot;;&quot; &quot;@&quot; &quot;">
                  <c:v>749.49291516251196</c:v>
                </c:pt>
                <c:pt idx="22" formatCode="&quot; &quot;#,##0&quot;   &quot;;&quot;-&quot;#,##0&quot;   &quot;;&quot; -&quot;00&quot;   &quot;;&quot; &quot;@&quot; &quot;">
                  <c:v>884.23784910778693</c:v>
                </c:pt>
                <c:pt idx="23" formatCode="&quot; &quot;#,##0&quot;   &quot;;&quot;-&quot;#,##0&quot;   &quot;;&quot; -&quot;00&quot;   &quot;;&quot; &quot;@&quot; &quot;">
                  <c:v>1022.469818032218</c:v>
                </c:pt>
                <c:pt idx="24" formatCode="&quot; &quot;#,##0&quot;   &quot;;&quot;-&quot;#,##0&quot;   &quot;;&quot; -&quot;00&quot;   &quot;;&quot; &quot;@&quot; &quot;">
                  <c:v>1164.305806444326</c:v>
                </c:pt>
                <c:pt idx="25" formatCode="&quot; &quot;#,##0&quot;   &quot;;&quot;-&quot;#,##0&quot;   &quot;;&quot; -&quot;00&quot;   &quot;;&quot; &quot;@&quot; &quot;">
                  <c:v>1309.8627896479736</c:v>
                </c:pt>
                <c:pt idx="26" formatCode="&quot; &quot;#,##0&quot;   &quot;;&quot;-&quot;#,##0&quot;   &quot;;&quot; -&quot;00&quot;   &quot;;&quot; &quot;@&quot; &quot;">
                  <c:v>1459.14013545187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graph!$B$13</c:f>
              <c:strCache>
                <c:ptCount val="1"/>
                <c:pt idx="0">
                  <c:v>soldes cumulés</c:v>
                </c:pt>
              </c:strCache>
            </c:strRef>
          </c:tx>
          <c:spPr>
            <a:ln w="28575">
              <a:solidFill>
                <a:srgbClr val="98B954"/>
              </a:solidFill>
              <a:prstDash val="solid"/>
              <a:round/>
            </a:ln>
          </c:spPr>
          <c:marker>
            <c:symbol val="none"/>
          </c:marker>
          <c:val>
            <c:numRef>
              <c:f>graph!$C$13:$AC$13</c:f>
              <c:numCache>
                <c:formatCode>General</c:formatCode>
                <c:ptCount val="27"/>
                <c:pt idx="4" formatCode="&quot; &quot;#,##0&quot;   &quot;;&quot;-&quot;#,##0&quot;   &quot;;&quot; -&quot;00&quot;   &quot;;&quot; &quot;@&quot; &quot;">
                  <c:v>54</c:v>
                </c:pt>
                <c:pt idx="5" formatCode="&quot; &quot;#,##0&quot;   &quot;;&quot;-&quot;#,##0&quot;   &quot;;&quot; -&quot;00&quot;   &quot;;&quot; &quot;@&quot; &quot;">
                  <c:v>74.400000000000006</c:v>
                </c:pt>
                <c:pt idx="6" formatCode="&quot; &quot;#,##0&quot;   &quot;;&quot;-&quot;#,##0&quot;   &quot;;&quot; -&quot;00&quot;   &quot;;&quot; &quot;@&quot; &quot;">
                  <c:v>128.4</c:v>
                </c:pt>
                <c:pt idx="7" formatCode="&quot; &quot;#,##0&quot;   &quot;;&quot;-&quot;#,##0&quot;   &quot;;&quot; -&quot;00&quot;   &quot;;&quot; &quot;@&quot; &quot;">
                  <c:v>0</c:v>
                </c:pt>
                <c:pt idx="8" formatCode="&quot; &quot;#,##0&quot;   &quot;;&quot;-&quot;#,##0&quot;   &quot;;&quot; -&quot;00&quot;   &quot;;&quot; &quot;@&quot; &quot;">
                  <c:v>0</c:v>
                </c:pt>
                <c:pt idx="9" formatCode="&quot; &quot;#,##0&quot;   &quot;;&quot;-&quot;#,##0&quot;   &quot;;&quot; -&quot;00&quot;   &quot;;&quot; &quot;@&quot; &quot;">
                  <c:v>13.040492799999999</c:v>
                </c:pt>
                <c:pt idx="10" formatCode="&quot; &quot;#,##0&quot;   &quot;;&quot;-&quot;#,##0&quot;   &quot;;&quot; -&quot;00&quot;   &quot;;&quot; &quot;@&quot; &quot;">
                  <c:v>23.872648884279641</c:v>
                </c:pt>
                <c:pt idx="11" formatCode="&quot; &quot;#,##0&quot;   &quot;;&quot;-&quot;#,##0&quot;   &quot;;&quot; -&quot;00&quot;   &quot;;&quot; &quot;@&quot; &quot;">
                  <c:v>84.66851130937772</c:v>
                </c:pt>
                <c:pt idx="12" formatCode="&quot; &quot;#,##0&quot;   &quot;;&quot;-&quot;#,##0&quot;   &quot;;&quot; -&quot;00&quot;   &quot;;&quot; &quot;@&quot; &quot;">
                  <c:v>144.64154470763651</c:v>
                </c:pt>
                <c:pt idx="13" formatCode="&quot; &quot;#,##0&quot;   &quot;;&quot;-&quot;#,##0&quot;   &quot;;&quot; -&quot;00&quot;   &quot;;&quot; &quot;@&quot; &quot;">
                  <c:v>250.29987451275849</c:v>
                </c:pt>
                <c:pt idx="14" formatCode="&quot; &quot;#,##0&quot;   &quot;;&quot;-&quot;#,##0&quot;   &quot;;&quot; -&quot;00&quot;   &quot;;&quot; &quot;@&quot; &quot;">
                  <c:v>381.31094623031998</c:v>
                </c:pt>
                <c:pt idx="15" formatCode="&quot; &quot;#,##0&quot;   &quot;;&quot;-&quot;#,##0&quot;   &quot;;&quot; -&quot;00&quot;   &quot;;&quot; &quot;@&quot; &quot;">
                  <c:v>517.61905165741598</c:v>
                </c:pt>
                <c:pt idx="16" formatCode="&quot; &quot;#,##0&quot;   &quot;;&quot;-&quot;#,##0&quot;   &quot;;&quot; -&quot;00&quot;   &quot;;&quot; &quot;@&quot; &quot;">
                  <c:v>613.08469944390367</c:v>
                </c:pt>
                <c:pt idx="17" formatCode="&quot; &quot;#,##0&quot;   &quot;;&quot;-&quot;#,##0&quot;   &quot;;&quot; -&quot;00&quot;   &quot;;&quot; &quot;@&quot; &quot;">
                  <c:v>722.21984188307624</c:v>
                </c:pt>
                <c:pt idx="18" formatCode="&quot; &quot;#,##0&quot;   &quot;;&quot;-&quot;#,##0&quot;   &quot;;&quot; -&quot;00&quot;   &quot;;&quot; &quot;@&quot; &quot;">
                  <c:v>867.94685280620411</c:v>
                </c:pt>
                <c:pt idx="19" formatCode="&quot; &quot;#,##0&quot;   &quot;;&quot;-&quot;#,##0&quot;   &quot;;&quot; -&quot;00&quot;   &quot;;&quot; &quot;@&quot; &quot;">
                  <c:v>1013.6238828423097</c:v>
                </c:pt>
                <c:pt idx="20" formatCode="&quot; &quot;#,##0&quot;   &quot;;&quot;-&quot;#,##0&quot;   &quot;;&quot; -&quot;00&quot;   &quot;;&quot; &quot;@&quot; &quot;">
                  <c:v>1158.6709115190379</c:v>
                </c:pt>
                <c:pt idx="21" formatCode="&quot; &quot;#,##0&quot;   &quot;;&quot;-&quot;#,##0&quot;   &quot;;&quot; -&quot;00&quot;   &quot;;&quot; &quot;@&quot; &quot;">
                  <c:v>1343.492915162512</c:v>
                </c:pt>
                <c:pt idx="22" formatCode="&quot; &quot;#,##0&quot;   &quot;;&quot;-&quot;#,##0&quot;   &quot;;&quot; -&quot;00&quot;   &quot;;&quot; &quot;@&quot; &quot;">
                  <c:v>1532.2378491077868</c:v>
                </c:pt>
                <c:pt idx="23" formatCode="&quot; &quot;#,##0&quot;   &quot;;&quot;-&quot;#,##0&quot;   &quot;;&quot; -&quot;00&quot;   &quot;;&quot; &quot;@&quot; &quot;">
                  <c:v>1724.4698180322177</c:v>
                </c:pt>
                <c:pt idx="24" formatCode="&quot; &quot;#,##0&quot;   &quot;;&quot;-&quot;#,##0&quot;   &quot;;&quot; -&quot;00&quot;   &quot;;&quot; &quot;@&quot; &quot;">
                  <c:v>1920.3058064443258</c:v>
                </c:pt>
                <c:pt idx="25" formatCode="&quot; &quot;#,##0&quot;   &quot;;&quot;-&quot;#,##0&quot;   &quot;;&quot; -&quot;00&quot;   &quot;;&quot; &quot;@&quot; &quot;">
                  <c:v>2119.8627896479734</c:v>
                </c:pt>
                <c:pt idx="26" formatCode="&quot; &quot;#,##0&quot;   &quot;;&quot;-&quot;#,##0&quot;   &quot;;&quot; -&quot;00&quot;   &quot;;&quot; &quot;@&quot; &quot;">
                  <c:v>2269.1401354518698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91388880"/>
        <c:axId val="-1191392688"/>
      </c:lineChart>
      <c:valAx>
        <c:axId val="-1191392688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-1191388880"/>
        <c:crosses val="autoZero"/>
        <c:crossBetween val="between"/>
        <c:dispUnits>
          <c:builtInUnit val="thousands"/>
        </c:dispUnits>
      </c:valAx>
      <c:catAx>
        <c:axId val="-11913888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-1191392688"/>
        <c:crossesAt val="0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1389426145769489"/>
          <c:y val="0.23757812763786293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fr-FR" sz="10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fr-FR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CA0E-6950-42FB-9993-742F24C3BC90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8190D-B467-4854-93D1-D1EC4123F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648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7ACD2-EDF2-451F-A383-04A04672A5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D9F54-DCDD-4A77-B0AA-B1A941D5DC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0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9F54-DCDD-4A77-B0AA-B1A941D5DC3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51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</a:rPr>
              <a:t>SOMMAIRE à rappeler à chaque changement de chapitre.</a:t>
            </a:r>
          </a:p>
        </p:txBody>
      </p:sp>
    </p:spTree>
    <p:extLst>
      <p:ext uri="{BB962C8B-B14F-4D97-AF65-F5344CB8AC3E}">
        <p14:creationId xmlns:p14="http://schemas.microsoft.com/office/powerpoint/2010/main" val="24484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</a:rPr>
              <a:t>SOMMAIRE à rappeler à chaque changement de chapitre.</a:t>
            </a:r>
          </a:p>
        </p:txBody>
      </p:sp>
    </p:spTree>
    <p:extLst>
      <p:ext uri="{BB962C8B-B14F-4D97-AF65-F5344CB8AC3E}">
        <p14:creationId xmlns:p14="http://schemas.microsoft.com/office/powerpoint/2010/main" val="24484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</a:rPr>
              <a:t>SOMMAIRE à rappeler à chaque changement de chapitre.</a:t>
            </a:r>
          </a:p>
        </p:txBody>
      </p:sp>
    </p:spTree>
    <p:extLst>
      <p:ext uri="{BB962C8B-B14F-4D97-AF65-F5344CB8AC3E}">
        <p14:creationId xmlns:p14="http://schemas.microsoft.com/office/powerpoint/2010/main" val="24484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C2A6-D264-47C0-B6BF-1531A1B0958D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0EE1-DAD3-4A06-8827-61A0EB138DC5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1405-D8CD-4EDA-9CF6-BE5D20289AE7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génériq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fr-FR" sz="3400" b="1" kern="1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FE32-21E9-41CD-A7E8-1AF1BB6DB777}" type="datetime1">
              <a:rPr lang="fr-FR"/>
              <a:pPr>
                <a:defRPr/>
              </a:pPr>
              <a:t>17/04/2020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CAUE de la Gironde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92D6-C171-4350-B865-53A7E88E2E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0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257A-648C-4E69-AFD0-A1D4336E3DF4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A883-B490-4FFB-BDE0-A557A7047D8D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0A3D-8778-46BB-9813-7B9452D283F4}" type="datetime1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5C2D-30E5-48E7-9B06-38F0A2A81C2C}" type="datetime1">
              <a:rPr lang="fr-FR" smtClean="0"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027-D74C-44AB-AA8C-9C9B21968C4B}" type="datetime1">
              <a:rPr lang="fr-FR" smtClean="0"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AC8D-9DA3-4C3C-BED1-877649FBCE7F}" type="datetime1">
              <a:rPr lang="fr-FR" smtClean="0"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0AE-E7D2-4CB9-A27F-38E9D00F776E}" type="datetime1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75B2-9C67-4137-9FDC-42C139B85160}" type="datetime1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675A-FB78-409A-A1E4-9EF8C0E8ACAD}" type="datetime1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L'après COP21 en Saône-et-Loire / 20 mai 2016 / Sébastien KERBART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36A3-B436-445E-A602-FB2094A41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ebastien.kerbart@valorem-energi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8" y="382524"/>
            <a:ext cx="7560564" cy="609295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75477"/>
            <a:ext cx="9144000" cy="386474"/>
          </a:xfrm>
        </p:spPr>
        <p:txBody>
          <a:bodyPr/>
          <a:lstStyle/>
          <a:p>
            <a:r>
              <a:rPr lang="fr-FR" dirty="0" smtClean="0"/>
              <a:t>Journée technique PNR LAT / 22 septembre 2016 / Sébastien KERBART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COMMUNICATION\SERVICE COMMUNICATION\Eléments graphiques\Courbes-Frises\courbes PPT\VALOREM\bandeau_ocea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01" y="0"/>
            <a:ext cx="9216901" cy="26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2"/>
          <p:cNvSpPr txBox="1"/>
          <p:nvPr/>
        </p:nvSpPr>
        <p:spPr>
          <a:xfrm>
            <a:off x="1007157" y="2751496"/>
            <a:ext cx="7056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HandelGothic BT" pitchFamily="82" charset="0"/>
              </a:rPr>
              <a:t>1/ Présentation de VALOREM</a:t>
            </a:r>
          </a:p>
          <a:p>
            <a:endParaRPr lang="fr-FR" sz="1600" dirty="0" smtClean="0">
              <a:latin typeface="HandelGothic BT" pitchFamily="82" charset="0"/>
            </a:endParaRPr>
          </a:p>
          <a:p>
            <a:r>
              <a:rPr lang="fr-FR" sz="1600" dirty="0" smtClean="0">
                <a:latin typeface="HandelGothic BT" pitchFamily="82" charset="0"/>
              </a:rPr>
              <a:t>2/ Projet éolien de Rouans : participation de la collectivité</a:t>
            </a:r>
            <a:endParaRPr lang="fr-FR" sz="1100" dirty="0" smtClean="0">
              <a:latin typeface="HandelGothic BT" pitchFamily="82" charset="0"/>
            </a:endParaRPr>
          </a:p>
          <a:p>
            <a:endParaRPr lang="fr-FR" sz="1600" dirty="0" smtClean="0">
              <a:latin typeface="HandelGothic BT" pitchFamily="82" charset="0"/>
            </a:endParaRPr>
          </a:p>
          <a:p>
            <a:r>
              <a:rPr lang="fr-FR" sz="1600" dirty="0" smtClean="0">
                <a:latin typeface="HandelGothic BT" pitchFamily="82" charset="0"/>
              </a:rPr>
              <a:t>3/ Projet photovoltaïque d’Alzonne : participation de la population</a:t>
            </a:r>
            <a:endParaRPr lang="fr-FR" sz="1400" dirty="0">
              <a:latin typeface="HandelGothic BT" pitchFamily="82" charset="0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75477"/>
            <a:ext cx="9144000" cy="386474"/>
          </a:xfrm>
        </p:spPr>
        <p:txBody>
          <a:bodyPr/>
          <a:lstStyle/>
          <a:p>
            <a:r>
              <a:rPr lang="fr-FR" dirty="0" smtClean="0"/>
              <a:t>Journée technique PNR LAT / 22 septembre 2016 / Sébastien KERBART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5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COMMUNICATION\SERVICE COMMUNICATION\Eléments graphiques\Courbes-Frises\courbes PPT\VALOREM\bandeau_jau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14" y="0"/>
            <a:ext cx="921141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2"/>
          <p:cNvSpPr txBox="1"/>
          <p:nvPr/>
        </p:nvSpPr>
        <p:spPr>
          <a:xfrm>
            <a:off x="-3856" y="-2738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latin typeface="HandelGothic BT" pitchFamily="82" charset="0"/>
              </a:rPr>
              <a:t>1/ Présentation de </a:t>
            </a:r>
            <a:r>
              <a:rPr lang="fr-FR" sz="2000" dirty="0">
                <a:latin typeface="HandelGothic BT" pitchFamily="82" charset="0"/>
              </a:rPr>
              <a:t>VALOREM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0" y="2276872"/>
            <a:ext cx="9141160" cy="36317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Métier : producteur d’électricité d’origine renouvelable</a:t>
            </a:r>
          </a:p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Date de création : 1994</a:t>
            </a:r>
          </a:p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Actionnariat majoritaire : Président et Directeur Général</a:t>
            </a:r>
          </a:p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Nombre de salariés : 170 </a:t>
            </a:r>
            <a:r>
              <a:rPr lang="fr-FR" sz="1600" kern="0" dirty="0" smtClean="0">
                <a:latin typeface="Avenir LT Std 45 Book" pitchFamily="34" charset="0"/>
              </a:rPr>
              <a:t>(4 agences de développement + 6 bases de maintenance)</a:t>
            </a:r>
          </a:p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Activités </a:t>
            </a:r>
            <a:r>
              <a:rPr lang="fr-FR" sz="2000" kern="0" dirty="0">
                <a:latin typeface="Avenir LT Std 45 Book" pitchFamily="34" charset="0"/>
              </a:rPr>
              <a:t>: </a:t>
            </a:r>
            <a:r>
              <a:rPr lang="fr-FR" sz="2000" kern="0" dirty="0" smtClean="0">
                <a:latin typeface="Avenir LT Std 45 Book" pitchFamily="34" charset="0"/>
              </a:rPr>
              <a:t>éolien, photovoltaïque, hydroélectricité, biomasse et EMR</a:t>
            </a:r>
          </a:p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Compétences : développement, construction, exploitation et maintenance</a:t>
            </a:r>
          </a:p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Références : 1 000 MW de permis de construire obtenus</a:t>
            </a:r>
          </a:p>
          <a:p>
            <a:pPr marL="376238" indent="-295275" eaLnBrk="0" hangingPunct="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000" kern="0" dirty="0" smtClean="0">
                <a:latin typeface="Avenir LT Std 45 Book" pitchFamily="34" charset="0"/>
              </a:rPr>
              <a:t>Particularité : à l’écoute du territoire pour le montage financier des projets</a:t>
            </a:r>
            <a:endParaRPr lang="fr-FR" sz="2000" kern="0" dirty="0">
              <a:latin typeface="Avenir LT Std 45 Book" pitchFamily="34" charset="0"/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75477"/>
            <a:ext cx="9144000" cy="386474"/>
          </a:xfrm>
        </p:spPr>
        <p:txBody>
          <a:bodyPr/>
          <a:lstStyle/>
          <a:p>
            <a:r>
              <a:rPr lang="fr-FR" dirty="0" smtClean="0"/>
              <a:t>Journée technique PNR LAT / 22 septembre 2016 / Sébastien KERBART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1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75477"/>
            <a:ext cx="9144000" cy="386474"/>
          </a:xfrm>
        </p:spPr>
        <p:txBody>
          <a:bodyPr/>
          <a:lstStyle/>
          <a:p>
            <a:r>
              <a:rPr lang="fr-FR" dirty="0" smtClean="0"/>
              <a:t>Journée technique PNR LAT / 22 septembre 2016 / Sébastien KERBART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6644" y="3625860"/>
            <a:ext cx="2067084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Etudes et Instruction 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5736" y="3625860"/>
            <a:ext cx="1440160" cy="864096"/>
          </a:xfrm>
          <a:prstGeom prst="rect">
            <a:avLst/>
          </a:prstGeom>
          <a:solidFill>
            <a:srgbClr val="00989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Construction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707904" y="3625860"/>
            <a:ext cx="53285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Exploitation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3567" y="1393612"/>
            <a:ext cx="38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VALOREM actionnaire à 100 % </a:t>
            </a:r>
          </a:p>
          <a:p>
            <a:pPr algn="ctr"/>
            <a:r>
              <a:rPr lang="fr-FR" sz="1400" b="1" dirty="0" smtClean="0"/>
              <a:t>de la Société de Projet</a:t>
            </a:r>
            <a:endParaRPr lang="fr-FR" sz="14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1560" y="2545740"/>
            <a:ext cx="403244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644008" y="2545740"/>
            <a:ext cx="4392488" cy="2301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644008" y="1414518"/>
            <a:ext cx="0" cy="511082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372200" y="2545740"/>
            <a:ext cx="0" cy="397960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400059" y="363689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N+3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12358" y="3625860"/>
            <a:ext cx="57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N+13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493126" y="1604234"/>
            <a:ext cx="140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Actionnariat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709121" y="5204661"/>
            <a:ext cx="199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Retombées </a:t>
            </a:r>
          </a:p>
          <a:p>
            <a:pPr algn="ctr"/>
            <a:r>
              <a:rPr lang="fr-FR" b="1" dirty="0" smtClean="0"/>
              <a:t>économiques</a:t>
            </a:r>
            <a:endParaRPr lang="fr-FR" b="1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707904" y="2568758"/>
            <a:ext cx="0" cy="395658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colade ouvrante 23"/>
          <p:cNvSpPr/>
          <p:nvPr/>
        </p:nvSpPr>
        <p:spPr>
          <a:xfrm>
            <a:off x="528120" y="1124744"/>
            <a:ext cx="83440" cy="1337841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ccolade ouvrante 24"/>
          <p:cNvSpPr/>
          <p:nvPr/>
        </p:nvSpPr>
        <p:spPr>
          <a:xfrm>
            <a:off x="539552" y="4561964"/>
            <a:ext cx="216024" cy="1963380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707905" y="4585771"/>
            <a:ext cx="86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Loyers</a:t>
            </a:r>
          </a:p>
          <a:p>
            <a:pPr algn="ctr"/>
            <a:r>
              <a:rPr lang="fr-FR" sz="1100" b="1" dirty="0" smtClean="0"/>
              <a:t>+ </a:t>
            </a:r>
          </a:p>
          <a:p>
            <a:pPr algn="ctr"/>
            <a:r>
              <a:rPr lang="fr-FR" sz="1100" b="1" dirty="0" smtClean="0"/>
              <a:t>Convention </a:t>
            </a:r>
            <a:endParaRPr lang="fr-FR" sz="1100" b="1" dirty="0"/>
          </a:p>
          <a:p>
            <a:pPr algn="ctr"/>
            <a:r>
              <a:rPr lang="fr-FR" sz="1100" b="1" dirty="0"/>
              <a:t> de </a:t>
            </a:r>
            <a:r>
              <a:rPr lang="fr-FR" sz="1100" b="1" dirty="0" smtClean="0"/>
              <a:t>chemin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sp>
        <p:nvSpPr>
          <p:cNvPr id="27" name="ZoneTexte 26"/>
          <p:cNvSpPr txBox="1"/>
          <p:nvPr/>
        </p:nvSpPr>
        <p:spPr>
          <a:xfrm rot="18893010">
            <a:off x="4237747" y="2910139"/>
            <a:ext cx="87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Ouverture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du capital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 rot="18893010">
            <a:off x="5627197" y="2864783"/>
            <a:ext cx="1555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Fin du remboursement 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des emprunts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66355" y="4561964"/>
            <a:ext cx="1705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Loyers</a:t>
            </a:r>
          </a:p>
          <a:p>
            <a:pPr algn="ctr"/>
            <a:r>
              <a:rPr lang="fr-FR" sz="1100" b="1" dirty="0"/>
              <a:t>+ </a:t>
            </a:r>
          </a:p>
          <a:p>
            <a:pPr algn="ctr"/>
            <a:r>
              <a:rPr lang="fr-FR" sz="1100" b="1" dirty="0"/>
              <a:t>Convention </a:t>
            </a:r>
            <a:r>
              <a:rPr lang="fr-FR" sz="1100" b="1" dirty="0" smtClean="0"/>
              <a:t>de chemin</a:t>
            </a:r>
          </a:p>
          <a:p>
            <a:pPr algn="ctr"/>
            <a:r>
              <a:rPr lang="fr-FR" sz="1100" b="1" dirty="0" smtClean="0"/>
              <a:t>+</a:t>
            </a:r>
          </a:p>
          <a:p>
            <a:pPr algn="ctr"/>
            <a:r>
              <a:rPr lang="fr-FR" sz="1100" b="1" dirty="0" smtClean="0"/>
              <a:t>Rémunération à 4,5% de l’apport en </a:t>
            </a:r>
            <a:r>
              <a:rPr lang="fr-FR" sz="1100" b="1" dirty="0" err="1" smtClean="0"/>
              <a:t>CCAssocié</a:t>
            </a:r>
            <a:endParaRPr lang="fr-FR" sz="11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6372200" y="4530313"/>
            <a:ext cx="27718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Loyers</a:t>
            </a:r>
          </a:p>
          <a:p>
            <a:pPr algn="ctr"/>
            <a:r>
              <a:rPr lang="fr-FR" sz="1100" b="1" dirty="0"/>
              <a:t>+ </a:t>
            </a:r>
          </a:p>
          <a:p>
            <a:pPr algn="ctr"/>
            <a:r>
              <a:rPr lang="fr-FR" sz="1100" b="1" dirty="0"/>
              <a:t>Convention </a:t>
            </a:r>
            <a:r>
              <a:rPr lang="fr-FR" sz="1100" b="1" dirty="0" smtClean="0"/>
              <a:t>de chemin</a:t>
            </a:r>
          </a:p>
          <a:p>
            <a:pPr algn="ctr"/>
            <a:r>
              <a:rPr lang="fr-FR" sz="1100" b="1" dirty="0" smtClean="0"/>
              <a:t>+</a:t>
            </a:r>
          </a:p>
          <a:p>
            <a:pPr algn="ctr"/>
            <a:r>
              <a:rPr lang="fr-FR" sz="1100" b="1" dirty="0" smtClean="0"/>
              <a:t>Dividendes de la Société de Projet</a:t>
            </a:r>
            <a:endParaRPr lang="fr-FR" sz="11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576523" y="3625279"/>
            <a:ext cx="57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N+22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rot="18893010">
            <a:off x="8105886" y="2960891"/>
            <a:ext cx="1221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Démantèlement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18893010">
            <a:off x="3204437" y="2911348"/>
            <a:ext cx="1070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Début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d’exploitation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473318" y="365744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N+1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6" name="ZoneTexte 38"/>
          <p:cNvSpPr txBox="1"/>
          <p:nvPr/>
        </p:nvSpPr>
        <p:spPr>
          <a:xfrm>
            <a:off x="467544" y="6597352"/>
            <a:ext cx="7363306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NB : l’apport en </a:t>
            </a:r>
            <a:r>
              <a:rPr lang="fr-FR" sz="11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CCAssocié</a:t>
            </a:r>
            <a:r>
              <a:rPr lang="fr-FR" sz="11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= </a:t>
            </a:r>
            <a:r>
              <a:rPr lang="fr-FR" sz="11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3 </a:t>
            </a:r>
            <a:r>
              <a:rPr lang="fr-FR" sz="11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ans de recettes fiscales + autres recettes (</a:t>
            </a:r>
            <a:r>
              <a:rPr lang="fr-FR" sz="11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conventions de chemins et </a:t>
            </a:r>
            <a:r>
              <a:rPr lang="fr-FR" sz="11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loyers)</a:t>
            </a:r>
          </a:p>
        </p:txBody>
      </p:sp>
      <p:pic>
        <p:nvPicPr>
          <p:cNvPr id="40" name="Picture 59" descr="LOGOV1SIGN-RVB"/>
          <p:cNvPicPr>
            <a:picLocks noChangeAspect="1"/>
          </p:cNvPicPr>
          <p:nvPr/>
        </p:nvPicPr>
        <p:blipFill>
          <a:blip r:embed="rId3"/>
          <a:srcRect l="23412" t="12668" r="22214" b="36971"/>
          <a:stretch>
            <a:fillRect/>
          </a:stretch>
        </p:blipFill>
        <p:spPr>
          <a:xfrm>
            <a:off x="755576" y="4829320"/>
            <a:ext cx="823710" cy="68465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ZoneTexte 55"/>
          <p:cNvSpPr txBox="1"/>
          <p:nvPr/>
        </p:nvSpPr>
        <p:spPr>
          <a:xfrm>
            <a:off x="1475656" y="4739886"/>
            <a:ext cx="1296144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/>
              <a:t>Signature promesse unilatérale cession titres à </a:t>
            </a:r>
            <a:r>
              <a:rPr lang="fr-FR" sz="1100" b="1" dirty="0" smtClean="0"/>
              <a:t>N+3</a:t>
            </a:r>
            <a:endParaRPr lang="fr-FR" sz="1100" b="1" dirty="0"/>
          </a:p>
        </p:txBody>
      </p:sp>
      <p:pic>
        <p:nvPicPr>
          <p:cNvPr id="42" name="Picture 3" descr="C:\Users\cru\Desktop\image mairi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35242" y="4748207"/>
            <a:ext cx="928646" cy="92864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ZoneTexte 14"/>
          <p:cNvSpPr txBox="1"/>
          <p:nvPr/>
        </p:nvSpPr>
        <p:spPr>
          <a:xfrm>
            <a:off x="5639422" y="1340768"/>
            <a:ext cx="2191428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VALOREM </a:t>
            </a:r>
            <a:r>
              <a:rPr lang="fr-FR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: 51 </a:t>
            </a: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% </a:t>
            </a:r>
            <a:r>
              <a:rPr lang="fr-FR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minimum</a:t>
            </a:r>
            <a:endParaRPr lang="fr-FR" sz="12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fr-FR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SEM : </a:t>
            </a:r>
            <a:r>
              <a:rPr lang="fr-FR" sz="1200" b="1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X</a:t>
            </a:r>
            <a:r>
              <a:rPr lang="fr-FR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% </a:t>
            </a:r>
            <a:endParaRPr lang="fr-FR" sz="12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44" name="Picture 2" descr="C:\Users\cru\Desktop\planete_en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1237645"/>
            <a:ext cx="1117210" cy="118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3" descr="C:\Users\cru\Desktop\image mairi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24523" y="1628800"/>
            <a:ext cx="617649" cy="61764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ZoneTexte 58"/>
          <p:cNvSpPr txBox="1"/>
          <p:nvPr/>
        </p:nvSpPr>
        <p:spPr>
          <a:xfrm>
            <a:off x="7315362" y="1700808"/>
            <a:ext cx="352982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+ </a:t>
            </a:r>
          </a:p>
        </p:txBody>
      </p:sp>
      <p:pic>
        <p:nvPicPr>
          <p:cNvPr id="47" name="Picture 2" descr="C:\Users\cru\Desktop\bonshomme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04640" y="1655222"/>
            <a:ext cx="512953" cy="54964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ZoneTexte 47"/>
          <p:cNvSpPr txBox="1"/>
          <p:nvPr/>
        </p:nvSpPr>
        <p:spPr>
          <a:xfrm>
            <a:off x="3059832" y="364502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 rot="18893010">
            <a:off x="2849874" y="2876047"/>
            <a:ext cx="72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Chantier</a:t>
            </a:r>
          </a:p>
          <a:p>
            <a:pPr algn="ctr"/>
            <a:r>
              <a:rPr lang="fr-FR" sz="1200" b="1" dirty="0" err="1" smtClean="0">
                <a:solidFill>
                  <a:srgbClr val="FF0000"/>
                </a:solidFill>
              </a:rPr>
              <a:t>Closing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0" name="ZoneTexte 2"/>
          <p:cNvSpPr txBox="1"/>
          <p:nvPr/>
        </p:nvSpPr>
        <p:spPr>
          <a:xfrm>
            <a:off x="-3856" y="-27384"/>
            <a:ext cx="74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HandelGothic BT" pitchFamily="82" charset="0"/>
              </a:rPr>
              <a:t>2/ Projet éolien de Rouans </a:t>
            </a:r>
            <a:r>
              <a:rPr lang="fr-FR" sz="2000" dirty="0" smtClean="0">
                <a:latin typeface="HandelGothic BT" pitchFamily="82" charset="0"/>
              </a:rPr>
              <a:t>:</a:t>
            </a:r>
          </a:p>
          <a:p>
            <a:r>
              <a:rPr lang="fr-FR" sz="2000" dirty="0" smtClean="0">
                <a:latin typeface="HandelGothic BT" pitchFamily="82" charset="0"/>
              </a:rPr>
              <a:t>participation </a:t>
            </a:r>
            <a:r>
              <a:rPr lang="fr-FR" sz="2000" dirty="0">
                <a:latin typeface="HandelGothic BT" pitchFamily="82" charset="0"/>
              </a:rPr>
              <a:t>de la collectivité</a:t>
            </a:r>
          </a:p>
        </p:txBody>
      </p:sp>
    </p:spTree>
    <p:extLst>
      <p:ext uri="{BB962C8B-B14F-4D97-AF65-F5344CB8AC3E}">
        <p14:creationId xmlns:p14="http://schemas.microsoft.com/office/powerpoint/2010/main" val="1102752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41" grpId="0"/>
      <p:bldP spid="43" grpId="0"/>
      <p:bldP spid="46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75477"/>
            <a:ext cx="9144000" cy="386474"/>
          </a:xfrm>
        </p:spPr>
        <p:txBody>
          <a:bodyPr/>
          <a:lstStyle/>
          <a:p>
            <a:r>
              <a:rPr lang="fr-FR" dirty="0" smtClean="0"/>
              <a:t>Journée technique PNR LAT / 22 septembre 2016 / Sébastien KERBART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107504" y="1465039"/>
            <a:ext cx="7704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venir LT Std 45 Book" pitchFamily="34" charset="0"/>
              </a:rPr>
              <a:t>La SEM achète 13,4 % (totalité des </a:t>
            </a:r>
            <a:r>
              <a:rPr lang="fr-FR" sz="1400" dirty="0">
                <a:latin typeface="Avenir LT Std 45 Book" pitchFamily="34" charset="0"/>
              </a:rPr>
              <a:t>revenus) du </a:t>
            </a:r>
            <a:r>
              <a:rPr lang="fr-FR" sz="1400" dirty="0" smtClean="0">
                <a:latin typeface="Avenir LT Std 45 Book" pitchFamily="34" charset="0"/>
              </a:rPr>
              <a:t>CCA VALOREM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7504" y="1715114"/>
            <a:ext cx="8661800" cy="4738222"/>
            <a:chOff x="107504" y="1669212"/>
            <a:chExt cx="8661800" cy="4738222"/>
          </a:xfrm>
        </p:grpSpPr>
        <p:graphicFrame>
          <p:nvGraphicFramePr>
            <p:cNvPr id="53" name="Graphique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4287706"/>
                </p:ext>
              </p:extLst>
            </p:nvPr>
          </p:nvGraphicFramePr>
          <p:xfrm>
            <a:off x="107504" y="2142618"/>
            <a:ext cx="8661800" cy="4264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55" name="Connecteur droit 54"/>
            <p:cNvCxnSpPr/>
            <p:nvPr/>
          </p:nvCxnSpPr>
          <p:spPr>
            <a:xfrm flipV="1">
              <a:off x="2592277" y="2148816"/>
              <a:ext cx="0" cy="3956586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2034916" y="2129969"/>
              <a:ext cx="0" cy="3956586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 rot="18893010">
              <a:off x="2159955" y="2605899"/>
              <a:ext cx="8210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Ouverture </a:t>
              </a:r>
            </a:p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du capital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 rot="18893010">
              <a:off x="4639790" y="2425994"/>
              <a:ext cx="15552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Fin du remboursement </a:t>
              </a:r>
            </a:p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des emprunts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 rot="18893010">
              <a:off x="7109599" y="2294328"/>
              <a:ext cx="11400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Démantèlement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 rot="18893010">
              <a:off x="1496410" y="1957272"/>
              <a:ext cx="10070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Début </a:t>
              </a:r>
            </a:p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d’exploitation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5372717" y="2128620"/>
              <a:ext cx="0" cy="3956586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V="1">
              <a:off x="7625217" y="2131711"/>
              <a:ext cx="0" cy="3956586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/>
            <p:cNvSpPr txBox="1"/>
            <p:nvPr/>
          </p:nvSpPr>
          <p:spPr>
            <a:xfrm rot="18893010">
              <a:off x="6699307" y="2251672"/>
              <a:ext cx="11015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Fin exploitation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Connecteur droit 63"/>
            <p:cNvCxnSpPr/>
            <p:nvPr/>
          </p:nvCxnSpPr>
          <p:spPr>
            <a:xfrm flipV="1">
              <a:off x="7353434" y="2144962"/>
              <a:ext cx="0" cy="3956586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1748542" y="2137589"/>
              <a:ext cx="0" cy="3956586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 rot="18893010">
              <a:off x="1387053" y="2726178"/>
              <a:ext cx="6848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Chantier</a:t>
              </a:r>
            </a:p>
            <a:p>
              <a:pPr algn="ctr"/>
              <a:r>
                <a:rPr lang="fr-FR" sz="1100" b="1" dirty="0" err="1" smtClean="0">
                  <a:solidFill>
                    <a:srgbClr val="FF0000"/>
                  </a:solidFill>
                </a:rPr>
                <a:t>Closing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605714" y="3840316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FF"/>
                  </a:solidFill>
                </a:rPr>
                <a:t>N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1800189" y="3624292"/>
              <a:ext cx="4411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FF"/>
                  </a:solidFill>
                </a:rPr>
                <a:t>N+1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2367154" y="3829283"/>
              <a:ext cx="4411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FF"/>
                  </a:solidFill>
                </a:rPr>
                <a:t>N+3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7113143" y="3840316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FF"/>
                  </a:solidFill>
                </a:rPr>
                <a:t>N+21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132426" y="3829283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FF"/>
                  </a:solidFill>
                </a:rPr>
                <a:t>N+13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401175" y="3635325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FF"/>
                  </a:solidFill>
                </a:rPr>
                <a:t>N+22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ZoneTexte 2"/>
          <p:cNvSpPr txBox="1"/>
          <p:nvPr/>
        </p:nvSpPr>
        <p:spPr>
          <a:xfrm>
            <a:off x="-3856" y="-27384"/>
            <a:ext cx="74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HandelGothic BT" pitchFamily="82" charset="0"/>
              </a:rPr>
              <a:t>2/ Projet éolien de Rouans </a:t>
            </a:r>
            <a:r>
              <a:rPr lang="fr-FR" sz="2000" dirty="0" smtClean="0">
                <a:latin typeface="HandelGothic BT" pitchFamily="82" charset="0"/>
              </a:rPr>
              <a:t>:</a:t>
            </a:r>
          </a:p>
          <a:p>
            <a:r>
              <a:rPr lang="fr-FR" sz="2000" dirty="0" smtClean="0">
                <a:latin typeface="HandelGothic BT" pitchFamily="82" charset="0"/>
              </a:rPr>
              <a:t>participation </a:t>
            </a:r>
            <a:r>
              <a:rPr lang="fr-FR" sz="2000" dirty="0">
                <a:latin typeface="HandelGothic BT" pitchFamily="82" charset="0"/>
              </a:rPr>
              <a:t>de la collectivité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496" y="211699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M€</a:t>
            </a:r>
            <a:endParaRPr lang="fr-FR" sz="1050" dirty="0"/>
          </a:p>
        </p:txBody>
      </p:sp>
      <p:sp>
        <p:nvSpPr>
          <p:cNvPr id="26" name="ZoneTexte 25"/>
          <p:cNvSpPr txBox="1"/>
          <p:nvPr/>
        </p:nvSpPr>
        <p:spPr>
          <a:xfrm>
            <a:off x="8228643" y="6181632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Années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00273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COMMUNICATION\SERVICE COMMUNICATION\Eléments graphiques\Courbes-Frises\courbes PPT\VALOREM\bandeau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75477"/>
            <a:ext cx="9144000" cy="386474"/>
          </a:xfrm>
        </p:spPr>
        <p:txBody>
          <a:bodyPr/>
          <a:lstStyle/>
          <a:p>
            <a:r>
              <a:rPr lang="fr-FR" dirty="0" smtClean="0"/>
              <a:t>Journée technique PNR LAT / 22 septembre 2016 / Sébastien KERBART</a:t>
            </a:r>
            <a:endParaRPr lang="fr-FR" dirty="0"/>
          </a:p>
        </p:txBody>
      </p:sp>
      <p:sp>
        <p:nvSpPr>
          <p:cNvPr id="20" name="ZoneTexte 2"/>
          <p:cNvSpPr txBox="1"/>
          <p:nvPr/>
        </p:nvSpPr>
        <p:spPr>
          <a:xfrm>
            <a:off x="-3856" y="-2892"/>
            <a:ext cx="74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HandelGothic BT" pitchFamily="82" charset="0"/>
              </a:rPr>
              <a:t>3/ Projet photovoltaïque d’Alzonne </a:t>
            </a:r>
            <a:r>
              <a:rPr lang="fr-FR" sz="2000" dirty="0" smtClean="0">
                <a:latin typeface="HandelGothic BT" pitchFamily="82" charset="0"/>
              </a:rPr>
              <a:t>:</a:t>
            </a:r>
          </a:p>
          <a:p>
            <a:r>
              <a:rPr lang="fr-FR" sz="2000" dirty="0" smtClean="0">
                <a:latin typeface="HandelGothic BT" pitchFamily="82" charset="0"/>
              </a:rPr>
              <a:t>participation </a:t>
            </a:r>
            <a:r>
              <a:rPr lang="fr-FR" sz="2000" dirty="0">
                <a:latin typeface="HandelGothic BT" pitchFamily="82" charset="0"/>
              </a:rPr>
              <a:t>de la </a:t>
            </a:r>
            <a:r>
              <a:rPr lang="fr-FR" sz="2000" dirty="0" smtClean="0">
                <a:latin typeface="HandelGothic BT" pitchFamily="82" charset="0"/>
              </a:rPr>
              <a:t>population</a:t>
            </a:r>
            <a:endParaRPr lang="fr-FR" sz="2000" dirty="0">
              <a:latin typeface="HandelGothic BT" pitchFamily="82" charset="0"/>
            </a:endParaRPr>
          </a:p>
        </p:txBody>
      </p:sp>
      <p:pic>
        <p:nvPicPr>
          <p:cNvPr id="2" name="Picture 2" descr="http://start10g.ovh.net/~valoreme/blog-alzonne/wp-content/uploads/2014/07/11_ALZONNE_implantation_plan-de-mas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3312368" cy="47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 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2949190" cy="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02" y="2224275"/>
            <a:ext cx="2291066" cy="43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2232248" cy="304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555776" y="1268760"/>
            <a:ext cx="4015967" cy="1143000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Merci pour votre attention</a:t>
            </a:r>
            <a:endParaRPr sz="240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9925" y="6524625"/>
            <a:ext cx="2133600" cy="365125"/>
          </a:xfrm>
        </p:spPr>
        <p:txBody>
          <a:bodyPr/>
          <a:lstStyle/>
          <a:p>
            <a:pPr>
              <a:defRPr/>
            </a:pPr>
            <a:fld id="{72836D38-4722-4218-AC73-C4EC95383B83}" type="slidenum">
              <a:rPr lang="fr-FR" b="1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2750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1382" y="5661248"/>
            <a:ext cx="4968552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3" algn="ctr" eaLnBrk="0" hangingPunct="0">
              <a:spcBef>
                <a:spcPct val="50000"/>
              </a:spcBef>
              <a:buClr>
                <a:schemeClr val="tx2"/>
              </a:buClr>
            </a:pPr>
            <a:r>
              <a:rPr lang="fr-FR" sz="1400" kern="0" dirty="0">
                <a:latin typeface="Avenir LT Std 45 Book" pitchFamily="34" charset="0"/>
                <a:hlinkClick r:id="rId4"/>
              </a:rPr>
              <a:t>s</a:t>
            </a:r>
            <a:r>
              <a:rPr lang="fr-FR" sz="1400" kern="0" dirty="0" smtClean="0">
                <a:latin typeface="Avenir LT Std 45 Book" pitchFamily="34" charset="0"/>
                <a:hlinkClick r:id="rId4"/>
              </a:rPr>
              <a:t>ebastien.kerbart@valorem-energie.com</a:t>
            </a:r>
            <a:endParaRPr lang="fr-FR" sz="1400" kern="0" dirty="0" smtClean="0">
              <a:latin typeface="Avenir LT Std 45 Book" pitchFamily="34" charset="0"/>
            </a:endParaRPr>
          </a:p>
          <a:p>
            <a:pPr marL="80963" algn="ctr" eaLnBrk="0" hangingPunct="0">
              <a:spcBef>
                <a:spcPct val="50000"/>
              </a:spcBef>
              <a:buClr>
                <a:schemeClr val="tx2"/>
              </a:buClr>
            </a:pPr>
            <a:r>
              <a:rPr lang="fr-FR" sz="1400" kern="0" dirty="0" smtClean="0">
                <a:latin typeface="Avenir LT Std 45 Book" pitchFamily="34" charset="0"/>
              </a:rPr>
              <a:t>05.57.12.11.93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75477"/>
            <a:ext cx="9144000" cy="386474"/>
          </a:xfrm>
        </p:spPr>
        <p:txBody>
          <a:bodyPr/>
          <a:lstStyle/>
          <a:p>
            <a:r>
              <a:rPr lang="fr-FR" dirty="0" smtClean="0"/>
              <a:t>Journée technique PNR LAT / 22 septembre 2016 / Sébastien KERBART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01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VALOREM avec entête</Template>
  <TotalTime>1221</TotalTime>
  <Words>395</Words>
  <Application>Microsoft Office PowerPoint</Application>
  <PresentationFormat>Affichage à l'écran (4:3)</PresentationFormat>
  <Paragraphs>96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Avenir LT Std 45 Book</vt:lpstr>
      <vt:lpstr>Calibri</vt:lpstr>
      <vt:lpstr>HandelGothic BT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DE BARBEYRAC</dc:creator>
  <cp:lastModifiedBy>Meurgey</cp:lastModifiedBy>
  <cp:revision>68</cp:revision>
  <cp:lastPrinted>2016-05-19T12:36:43Z</cp:lastPrinted>
  <dcterms:created xsi:type="dcterms:W3CDTF">2015-12-01T15:47:41Z</dcterms:created>
  <dcterms:modified xsi:type="dcterms:W3CDTF">2020-04-17T08:01:00Z</dcterms:modified>
</cp:coreProperties>
</file>